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9"/>
  </p:notesMasterIdLst>
  <p:sldIdLst>
    <p:sldId id="256" r:id="rId2"/>
    <p:sldId id="257" r:id="rId3"/>
    <p:sldId id="258" r:id="rId4"/>
    <p:sldId id="266" r:id="rId5"/>
    <p:sldId id="259" r:id="rId6"/>
    <p:sldId id="260" r:id="rId7"/>
    <p:sldId id="281" r:id="rId8"/>
    <p:sldId id="261" r:id="rId9"/>
    <p:sldId id="262" r:id="rId10"/>
    <p:sldId id="263" r:id="rId11"/>
    <p:sldId id="264" r:id="rId12"/>
    <p:sldId id="267" r:id="rId13"/>
    <p:sldId id="265" r:id="rId14"/>
    <p:sldId id="268" r:id="rId15"/>
    <p:sldId id="269" r:id="rId16"/>
    <p:sldId id="270" r:id="rId17"/>
    <p:sldId id="278" r:id="rId18"/>
    <p:sldId id="279" r:id="rId19"/>
    <p:sldId id="271" r:id="rId20"/>
    <p:sldId id="282" r:id="rId21"/>
    <p:sldId id="280" r:id="rId22"/>
    <p:sldId id="272" r:id="rId23"/>
    <p:sldId id="273" r:id="rId24"/>
    <p:sldId id="274" r:id="rId25"/>
    <p:sldId id="275" r:id="rId26"/>
    <p:sldId id="276" r:id="rId27"/>
    <p:sldId id="277" r:id="rId28"/>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p:cViewPr varScale="1">
        <p:scale>
          <a:sx n="72" d="100"/>
          <a:sy n="72" d="100"/>
        </p:scale>
        <p:origin x="150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4139773-21F5-4620-ADAA-9E71B7D6E13F}" type="datetimeFigureOut">
              <a:rPr lang="ru-RU" smtClean="0"/>
              <a:t>13.08.2024</a:t>
            </a:fld>
            <a:endParaRPr lang="ru-RU"/>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B075C41E-5061-449A-8EAC-18E08FC1F53D}" type="slidenum">
              <a:rPr lang="ru-RU" smtClean="0"/>
              <a:t>‹#›</a:t>
            </a:fld>
            <a:endParaRPr lang="ru-RU"/>
          </a:p>
        </p:txBody>
      </p:sp>
    </p:spTree>
    <p:extLst>
      <p:ext uri="{BB962C8B-B14F-4D97-AF65-F5344CB8AC3E}">
        <p14:creationId xmlns:p14="http://schemas.microsoft.com/office/powerpoint/2010/main" val="391934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200" b="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B075C41E-5061-449A-8EAC-18E08FC1F53D}" type="slidenum">
              <a:rPr lang="ru-RU" smtClean="0"/>
              <a:t>1</a:t>
            </a:fld>
            <a:endParaRPr lang="ru-RU"/>
          </a:p>
        </p:txBody>
      </p:sp>
    </p:spTree>
    <p:extLst>
      <p:ext uri="{BB962C8B-B14F-4D97-AF65-F5344CB8AC3E}">
        <p14:creationId xmlns:p14="http://schemas.microsoft.com/office/powerpoint/2010/main" val="1508492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200" b="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B075C41E-5061-449A-8EAC-18E08FC1F53D}" type="slidenum">
              <a:rPr lang="ru-RU" smtClean="0"/>
              <a:t>2</a:t>
            </a:fld>
            <a:endParaRPr lang="ru-RU"/>
          </a:p>
        </p:txBody>
      </p:sp>
    </p:spTree>
    <p:extLst>
      <p:ext uri="{BB962C8B-B14F-4D97-AF65-F5344CB8AC3E}">
        <p14:creationId xmlns:p14="http://schemas.microsoft.com/office/powerpoint/2010/main" val="1508492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57250" y="2067768"/>
            <a:ext cx="7829499" cy="1671954"/>
          </a:xfrm>
          <a:prstGeom prst="rect">
            <a:avLst/>
          </a:prstGeom>
        </p:spPr>
        <p:txBody>
          <a:bodyPr wrap="square" lIns="0" tIns="0" rIns="0" bIns="0">
            <a:spAutoFit/>
          </a:bodyPr>
          <a:lstStyle>
            <a:lvl1pPr>
              <a:defRPr sz="3600" b="1" i="0">
                <a:solidFill>
                  <a:schemeClr val="tx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Arial Black"/>
                <a:cs typeface="Arial Black"/>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7" name="Holder 7"/>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5" name="Holder 5"/>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4" name="Holder 4"/>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solidFill>
            <a:srgbClr val="FFFF99">
              <a:alpha val="87057"/>
            </a:srgbClr>
          </a:solidFill>
        </p:spPr>
        <p:txBody>
          <a:bodyPr wrap="square" lIns="0" tIns="0" rIns="0" bIns="0" rtlCol="0"/>
          <a:lstStyle/>
          <a:p>
            <a:endParaRPr/>
          </a:p>
        </p:txBody>
      </p:sp>
      <p:sp>
        <p:nvSpPr>
          <p:cNvPr id="2" name="Holder 2"/>
          <p:cNvSpPr>
            <a:spLocks noGrp="1"/>
          </p:cNvSpPr>
          <p:nvPr>
            <p:ph type="title"/>
          </p:nvPr>
        </p:nvSpPr>
        <p:spPr>
          <a:xfrm>
            <a:off x="721410" y="198246"/>
            <a:ext cx="7701178" cy="1122680"/>
          </a:xfrm>
          <a:prstGeom prst="rect">
            <a:avLst/>
          </a:prstGeom>
        </p:spPr>
        <p:txBody>
          <a:bodyPr wrap="square" lIns="0" tIns="0" rIns="0" bIns="0">
            <a:spAutoFit/>
          </a:bodyPr>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a:xfrm>
            <a:off x="533399" y="1562455"/>
            <a:ext cx="8077200" cy="2891154"/>
          </a:xfrm>
          <a:prstGeom prst="rect">
            <a:avLst/>
          </a:prstGeom>
        </p:spPr>
        <p:txBody>
          <a:bodyPr wrap="square" lIns="0" tIns="0" rIns="0" bIns="0">
            <a:spAutoFit/>
          </a:bodyPr>
          <a:lstStyle>
            <a:lvl1pPr>
              <a:defRPr sz="2000" b="0" i="0">
                <a:solidFill>
                  <a:schemeClr val="tx1"/>
                </a:solidFill>
                <a:latin typeface="Arial Black"/>
                <a:cs typeface="Arial Black"/>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a:xfrm>
            <a:off x="8371585" y="6290385"/>
            <a:ext cx="248920" cy="224790"/>
          </a:xfrm>
          <a:prstGeom prst="rect">
            <a:avLst/>
          </a:prstGeom>
        </p:spPr>
        <p:txBody>
          <a:bodyPr wrap="square" lIns="0" tIns="0" rIns="0" bIns="0">
            <a:spAutoFit/>
          </a:bodyPr>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ivprave.ru/prava/medical/medosmotr-rabotnikov-202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p:nvPr/>
        </p:nvSpPr>
        <p:spPr>
          <a:xfrm>
            <a:off x="4190999" y="234695"/>
            <a:ext cx="1029335" cy="1136905"/>
          </a:xfrm>
          <a:prstGeom prst="rect">
            <a:avLst/>
          </a:prstGeom>
          <a:blipFill>
            <a:blip r:embed="rId3" cstate="print"/>
            <a:stretch>
              <a:fillRect/>
            </a:stretch>
          </a:blipFill>
        </p:spPr>
        <p:txBody>
          <a:bodyPr wrap="square" lIns="0" tIns="0" rIns="0" bIns="0" rtlCol="0"/>
          <a:lstStyle/>
          <a:p>
            <a:endParaRPr dirty="0"/>
          </a:p>
        </p:txBody>
      </p:sp>
      <p:sp>
        <p:nvSpPr>
          <p:cNvPr id="10" name="object 10"/>
          <p:cNvSpPr/>
          <p:nvPr/>
        </p:nvSpPr>
        <p:spPr>
          <a:xfrm>
            <a:off x="4191000" y="188721"/>
            <a:ext cx="1029334" cy="1106679"/>
          </a:xfrm>
          <a:prstGeom prst="rect">
            <a:avLst/>
          </a:prstGeom>
          <a:blipFill>
            <a:blip r:embed="rId4" cstate="print"/>
            <a:stretch>
              <a:fillRect/>
            </a:stretch>
          </a:blipFill>
        </p:spPr>
        <p:txBody>
          <a:bodyPr wrap="square" lIns="0" tIns="0" rIns="0" bIns="0" rtlCol="0"/>
          <a:lstStyle/>
          <a:p>
            <a:endParaRPr dirty="0"/>
          </a:p>
        </p:txBody>
      </p:sp>
      <p:sp>
        <p:nvSpPr>
          <p:cNvPr id="12" name="object 12"/>
          <p:cNvSpPr/>
          <p:nvPr/>
        </p:nvSpPr>
        <p:spPr>
          <a:xfrm>
            <a:off x="0" y="0"/>
            <a:ext cx="3505200" cy="1219200"/>
          </a:xfrm>
          <a:prstGeom prst="rect">
            <a:avLst/>
          </a:prstGeom>
          <a:blipFill>
            <a:blip r:embed="rId5" cstate="print"/>
            <a:stretch>
              <a:fillRect/>
            </a:stretch>
          </a:blipFill>
        </p:spPr>
        <p:txBody>
          <a:bodyPr wrap="square" lIns="0" tIns="0" rIns="0" bIns="0" rtlCol="0"/>
          <a:lstStyle/>
          <a:p>
            <a:endParaRPr dirty="0"/>
          </a:p>
        </p:txBody>
      </p:sp>
      <p:sp>
        <p:nvSpPr>
          <p:cNvPr id="11" name="Заголовок 10"/>
          <p:cNvSpPr>
            <a:spLocks noGrp="1"/>
          </p:cNvSpPr>
          <p:nvPr>
            <p:ph type="ctrTitle"/>
          </p:nvPr>
        </p:nvSpPr>
        <p:spPr>
          <a:xfrm>
            <a:off x="685800" y="1524000"/>
            <a:ext cx="7829499" cy="984885"/>
          </a:xfrm>
        </p:spPr>
        <p:txBody>
          <a:bodyPr/>
          <a:lstStyle/>
          <a:p>
            <a:pPr algn="ctr"/>
            <a:r>
              <a:rPr lang="ru-RU" sz="3200" b="0" kern="1200" dirty="0">
                <a:solidFill>
                  <a:schemeClr val="accent2">
                    <a:lumMod val="75000"/>
                  </a:schemeClr>
                </a:solidFill>
                <a:latin typeface="Times New Roman" pitchFamily="18" charset="0"/>
                <a:cs typeface="Times New Roman" pitchFamily="18" charset="0"/>
              </a:rPr>
              <a:t>Красноуфимский отдел Управления Роспотребнадзора по Свердловской области</a:t>
            </a:r>
            <a:endParaRPr lang="ru-RU" sz="2800" dirty="0">
              <a:solidFill>
                <a:schemeClr val="accent2">
                  <a:lumMod val="75000"/>
                </a:schemeClr>
              </a:solidFill>
              <a:latin typeface="Times New Roman" pitchFamily="18" charset="0"/>
              <a:cs typeface="Times New Roman" pitchFamily="18" charset="0"/>
            </a:endParaRPr>
          </a:p>
        </p:txBody>
      </p:sp>
      <p:sp>
        <p:nvSpPr>
          <p:cNvPr id="14" name="Заголовок 10"/>
          <p:cNvSpPr txBox="1">
            <a:spLocks/>
          </p:cNvSpPr>
          <p:nvPr/>
        </p:nvSpPr>
        <p:spPr>
          <a:xfrm>
            <a:off x="861203" y="2971800"/>
            <a:ext cx="7829499" cy="1477328"/>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algn="ctr"/>
            <a:r>
              <a:rPr lang="ru-RU" sz="3200" dirty="0">
                <a:solidFill>
                  <a:schemeClr val="accent2">
                    <a:lumMod val="75000"/>
                  </a:schemeClr>
                </a:solidFill>
                <a:latin typeface="Times New Roman" pitchFamily="18" charset="0"/>
                <a:cs typeface="Times New Roman" pitchFamily="18" charset="0"/>
              </a:rPr>
              <a:t>Организация предварительных и периодических медицинских осмотров работающих</a:t>
            </a:r>
          </a:p>
        </p:txBody>
      </p:sp>
      <p:sp>
        <p:nvSpPr>
          <p:cNvPr id="15" name="Заголовок 10"/>
          <p:cNvSpPr txBox="1">
            <a:spLocks/>
          </p:cNvSpPr>
          <p:nvPr/>
        </p:nvSpPr>
        <p:spPr>
          <a:xfrm>
            <a:off x="884207" y="5791200"/>
            <a:ext cx="7829499" cy="430887"/>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algn="ctr"/>
            <a:r>
              <a:rPr lang="ru-RU" sz="2800" b="0">
                <a:solidFill>
                  <a:schemeClr val="accent2">
                    <a:lumMod val="75000"/>
                  </a:schemeClr>
                </a:solidFill>
                <a:latin typeface="Times New Roman" pitchFamily="18" charset="0"/>
                <a:cs typeface="Times New Roman" pitchFamily="18" charset="0"/>
              </a:rPr>
              <a:t> </a:t>
            </a:r>
            <a:endParaRPr lang="ru-RU" sz="2800" b="0" dirty="0">
              <a:solidFill>
                <a:schemeClr val="accent2">
                  <a:lumMod val="75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предварительного медосмотра</a:t>
            </a:r>
          </a:p>
        </p:txBody>
      </p:sp>
      <p:sp>
        <p:nvSpPr>
          <p:cNvPr id="3" name="Текст 2"/>
          <p:cNvSpPr>
            <a:spLocks noGrp="1"/>
          </p:cNvSpPr>
          <p:nvPr>
            <p:ph type="body" idx="1"/>
          </p:nvPr>
        </p:nvSpPr>
        <p:spPr>
          <a:xfrm>
            <a:off x="533399" y="1143001"/>
            <a:ext cx="8077200" cy="4924425"/>
          </a:xfrm>
        </p:spPr>
        <p:txBody>
          <a:bodyPr/>
          <a:lstStyle/>
          <a:p>
            <a:r>
              <a:rPr lang="ru-RU" b="1" dirty="0">
                <a:latin typeface="Times New Roman" pitchFamily="18" charset="0"/>
                <a:cs typeface="Times New Roman" pitchFamily="18" charset="0"/>
              </a:rPr>
              <a:t>Со стороны работника </a:t>
            </a:r>
          </a:p>
          <a:p>
            <a:r>
              <a:rPr lang="ru-RU" dirty="0">
                <a:latin typeface="Times New Roman" pitchFamily="18" charset="0"/>
                <a:cs typeface="Times New Roman" pitchFamily="18" charset="0"/>
              </a:rPr>
              <a:t>Со стороны сотрудника процесс прохождения предварительного осмотра выглядит так: </a:t>
            </a:r>
          </a:p>
          <a:p>
            <a:r>
              <a:rPr lang="ru-RU" dirty="0">
                <a:latin typeface="Times New Roman" pitchFamily="18" charset="0"/>
                <a:cs typeface="Times New Roman" pitchFamily="18" charset="0"/>
              </a:rPr>
              <a:t>1. Сотрудник получает у работодателя направление. </a:t>
            </a:r>
          </a:p>
          <a:p>
            <a:r>
              <a:rPr lang="ru-RU" dirty="0">
                <a:latin typeface="Times New Roman" pitchFamily="18" charset="0"/>
                <a:cs typeface="Times New Roman" pitchFamily="18" charset="0"/>
              </a:rPr>
              <a:t>2. В указанный в направлении день работник приходит в поликлинику (</a:t>
            </a:r>
            <a:r>
              <a:rPr lang="ru-RU" dirty="0" err="1">
                <a:latin typeface="Times New Roman" pitchFamily="18" charset="0"/>
                <a:cs typeface="Times New Roman" pitchFamily="18" charset="0"/>
              </a:rPr>
              <a:t>медцентр</a:t>
            </a:r>
            <a:r>
              <a:rPr lang="ru-RU" dirty="0">
                <a:latin typeface="Times New Roman" pitchFamily="18" charset="0"/>
                <a:cs typeface="Times New Roman" pitchFamily="18" charset="0"/>
              </a:rPr>
              <a:t>) для прохождения предварительного осмотра. </a:t>
            </a:r>
          </a:p>
          <a:p>
            <a:r>
              <a:rPr lang="ru-RU" dirty="0">
                <a:latin typeface="Times New Roman" pitchFamily="18" charset="0"/>
                <a:cs typeface="Times New Roman" pitchFamily="18" charset="0"/>
              </a:rPr>
              <a:t>3. В поликлинике ему выдают «бегунок» с перечнем специалистов и анализов, которые нужно пройти. </a:t>
            </a:r>
          </a:p>
          <a:p>
            <a:r>
              <a:rPr lang="ru-RU" dirty="0">
                <a:latin typeface="Times New Roman" pitchFamily="18" charset="0"/>
                <a:cs typeface="Times New Roman" pitchFamily="18" charset="0"/>
              </a:rPr>
              <a:t>4. Работник оплачивает стоимость предварительного осмотра и обязательно сохраняет чек об оплате. </a:t>
            </a:r>
          </a:p>
          <a:p>
            <a:r>
              <a:rPr lang="ru-RU" dirty="0">
                <a:latin typeface="Times New Roman" pitchFamily="18" charset="0"/>
                <a:cs typeface="Times New Roman" pitchFamily="18" charset="0"/>
              </a:rPr>
              <a:t>5. После прохождения обследования ему выдают медицинское заключение.</a:t>
            </a:r>
          </a:p>
          <a:p>
            <a:r>
              <a:rPr lang="ru-RU" dirty="0">
                <a:latin typeface="Times New Roman" pitchFamily="18" charset="0"/>
                <a:cs typeface="Times New Roman" pitchFamily="18" charset="0"/>
              </a:rPr>
              <a:t>6. Если медики вынесли вердикт об отсутствии противопоказаний для занятия должности, то можно подписывать трудовой договор с работодателем. </a:t>
            </a:r>
          </a:p>
          <a:p>
            <a:r>
              <a:rPr lang="ru-RU" dirty="0">
                <a:latin typeface="Times New Roman" pitchFamily="18" charset="0"/>
                <a:cs typeface="Times New Roman" pitchFamily="18" charset="0"/>
              </a:rPr>
              <a:t>7. Работодатель компенсирует стоимость предварительного осмотра.</a:t>
            </a:r>
          </a:p>
        </p:txBody>
      </p:sp>
    </p:spTree>
    <p:extLst>
      <p:ext uri="{BB962C8B-B14F-4D97-AF65-F5344CB8AC3E}">
        <p14:creationId xmlns:p14="http://schemas.microsoft.com/office/powerpoint/2010/main" val="782180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Периодические медицинские осмотры</a:t>
            </a:r>
          </a:p>
        </p:txBody>
      </p:sp>
      <p:sp>
        <p:nvSpPr>
          <p:cNvPr id="3" name="Текст 2"/>
          <p:cNvSpPr>
            <a:spLocks noGrp="1"/>
          </p:cNvSpPr>
          <p:nvPr>
            <p:ph type="body" idx="1"/>
          </p:nvPr>
        </p:nvSpPr>
        <p:spPr>
          <a:xfrm>
            <a:off x="533399" y="838200"/>
            <a:ext cx="8077200" cy="4616648"/>
          </a:xfrm>
        </p:spPr>
        <p:txBody>
          <a:bodyPr/>
          <a:lstStyle/>
          <a:p>
            <a:r>
              <a:rPr lang="ru-RU" dirty="0">
                <a:latin typeface="Times New Roman" pitchFamily="18" charset="0"/>
                <a:cs typeface="Times New Roman" pitchFamily="18" charset="0"/>
              </a:rPr>
              <a:t>В соответствии со ст.46 ФЗ-323 от 21.11.2011 года «Об основах охраны здоровья граждан в РФ» медицинский осмотр – это комплекс медицинских вмешательств, направленных на выявление патологий, заболеваний и рисков их развития. </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Периодические медицинские осмотры </a:t>
            </a:r>
            <a:r>
              <a:rPr lang="ru-RU" dirty="0">
                <a:latin typeface="Times New Roman" pitchFamily="18" charset="0"/>
                <a:cs typeface="Times New Roman" pitchFamily="18" charset="0"/>
              </a:rPr>
              <a:t>– обследования, которые поводят в целях динамического наблюдения за состоянием здоровья работников и своевременного выявления начальных форм болезни. Причинами возникновения отклонений в организме работника, могут быть как вредные факторы на производстве, так и осложнения от перенесенных заболеваний.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 результатам медосмотра комиссия врачей решает, может ли сотрудник продолжать работать в штате компании с учетом состояния его здоровья.</a:t>
            </a:r>
          </a:p>
        </p:txBody>
      </p:sp>
    </p:spTree>
    <p:extLst>
      <p:ext uri="{BB962C8B-B14F-4D97-AF65-F5344CB8AC3E}">
        <p14:creationId xmlns:p14="http://schemas.microsoft.com/office/powerpoint/2010/main" val="1557792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 </a:t>
            </a:r>
          </a:p>
        </p:txBody>
      </p:sp>
      <p:sp>
        <p:nvSpPr>
          <p:cNvPr id="3" name="Текст 2"/>
          <p:cNvSpPr>
            <a:spLocks noGrp="1"/>
          </p:cNvSpPr>
          <p:nvPr>
            <p:ph type="body" idx="1"/>
          </p:nvPr>
        </p:nvSpPr>
        <p:spPr>
          <a:xfrm>
            <a:off x="533400" y="838200"/>
            <a:ext cx="8077200" cy="6155531"/>
          </a:xfrm>
        </p:spPr>
        <p:txBody>
          <a:bodyPr/>
          <a:lstStyle/>
          <a:p>
            <a:r>
              <a:rPr lang="ru-RU" dirty="0">
                <a:latin typeface="Times New Roman" pitchFamily="18" charset="0"/>
                <a:cs typeface="Times New Roman" pitchFamily="18" charset="0"/>
              </a:rPr>
              <a:t>Целями проведения периодических осмотров является оценка состояния здоровья работника в динамике. Они призваны контролировать влияние негативных профессиональных факторов на сотрудника и позволяют своевременно выявить заболевания, которые противопоказаны занимаемой должности.</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Еще одна цель проведения медицинских осмотров – общественная безопасность и недопущение распространения инфекционных и паразитарных болезней.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Если речь идет об осмотрах специалистов, связанных с обслуживанием населения в учреждениях общественного питания, детских садах и больницах, то обследование позволяет удостовериться в том, что работники не являются носителями опасных для окружающих болезней.</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Например, если работник контактирует с продуктами питания и заболел брюшным тифом, он может стать источником распространения опасной инфекции.</a:t>
            </a:r>
          </a:p>
          <a:p>
            <a:endParaRPr lang="ru-RU" dirty="0"/>
          </a:p>
          <a:p>
            <a:endParaRPr lang="ru-RU" dirty="0"/>
          </a:p>
        </p:txBody>
      </p:sp>
    </p:spTree>
    <p:extLst>
      <p:ext uri="{BB962C8B-B14F-4D97-AF65-F5344CB8AC3E}">
        <p14:creationId xmlns:p14="http://schemas.microsoft.com/office/powerpoint/2010/main" val="3645727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 </a:t>
            </a:r>
          </a:p>
        </p:txBody>
      </p:sp>
      <p:sp>
        <p:nvSpPr>
          <p:cNvPr id="3" name="Текст 2"/>
          <p:cNvSpPr>
            <a:spLocks noGrp="1"/>
          </p:cNvSpPr>
          <p:nvPr>
            <p:ph type="body" idx="1"/>
          </p:nvPr>
        </p:nvSpPr>
        <p:spPr>
          <a:xfrm>
            <a:off x="533399" y="914400"/>
            <a:ext cx="8077200" cy="5539978"/>
          </a:xfrm>
        </p:spPr>
        <p:txBody>
          <a:bodyPr/>
          <a:lstStyle/>
          <a:p>
            <a:r>
              <a:rPr lang="ru-RU" sz="1800" dirty="0">
                <a:latin typeface="Times New Roman" pitchFamily="18" charset="0"/>
                <a:cs typeface="Times New Roman" pitchFamily="18" charset="0"/>
              </a:rPr>
              <a:t>Для работодателя успешное прохождение сотрудниками медосмотра является гарантией того, что состояние здоровья работников позволяет им успешно справляться со своими профессиональными обязанностями.</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Отсутствие медосмотра подвергает риску жизнь и здоровью других сотрудников организации, так как повышает вероятность получения травм на производстве, несчастных случаев и аварий.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С позиции работника прохождение медицинского осмотра имеет следующие цели: </a:t>
            </a:r>
          </a:p>
          <a:p>
            <a:pPr marL="285750" indent="-285750">
              <a:buFont typeface="Arial" pitchFamily="34" charset="0"/>
              <a:buChar char="•"/>
            </a:pPr>
            <a:r>
              <a:rPr lang="ru-RU" sz="1800" dirty="0">
                <a:latin typeface="Times New Roman" pitchFamily="18" charset="0"/>
                <a:cs typeface="Times New Roman" pitchFamily="18" charset="0"/>
              </a:rPr>
              <a:t>Определение соответствия состояния здоровья занимаемой должности. Наблюдение за состоянием здоровья в динамике и своевременное определение влияния негативных производственных факторов. </a:t>
            </a:r>
          </a:p>
          <a:p>
            <a:pPr marL="285750" indent="-285750">
              <a:buFont typeface="Arial" pitchFamily="34" charset="0"/>
              <a:buChar char="•"/>
            </a:pPr>
            <a:r>
              <a:rPr lang="ru-RU" sz="1800" dirty="0">
                <a:latin typeface="Times New Roman" pitchFamily="18" charset="0"/>
                <a:cs typeface="Times New Roman" pitchFamily="18" charset="0"/>
              </a:rPr>
              <a:t>Своевременная диагностика профессиональных болезней. </a:t>
            </a:r>
          </a:p>
          <a:p>
            <a:pPr marL="285750" indent="-285750">
              <a:buFont typeface="Arial" pitchFamily="34" charset="0"/>
              <a:buChar char="•"/>
            </a:pPr>
            <a:r>
              <a:rPr lang="ru-RU" sz="1800" dirty="0">
                <a:latin typeface="Times New Roman" pitchFamily="18" charset="0"/>
                <a:cs typeface="Times New Roman" pitchFamily="18" charset="0"/>
              </a:rPr>
              <a:t>Определение медицинских противопоказаний к выполнению определенных работ. </a:t>
            </a:r>
          </a:p>
          <a:p>
            <a:pPr marL="285750" indent="-285750">
              <a:buFont typeface="Arial" pitchFamily="34" charset="0"/>
              <a:buChar char="•"/>
            </a:pPr>
            <a:r>
              <a:rPr lang="ru-RU" sz="1800" dirty="0">
                <a:latin typeface="Times New Roman" pitchFamily="18" charset="0"/>
                <a:cs typeface="Times New Roman" pitchFamily="18" charset="0"/>
              </a:rPr>
              <a:t>Своевременная профилактика для сохранения здоровья и восстановления трудоспособности. </a:t>
            </a:r>
          </a:p>
          <a:p>
            <a:pPr marL="285750" indent="-285750">
              <a:buFont typeface="Arial" pitchFamily="34" charset="0"/>
              <a:buChar char="•"/>
            </a:pPr>
            <a:r>
              <a:rPr lang="ru-RU" sz="1800" dirty="0">
                <a:latin typeface="Times New Roman" pitchFamily="18" charset="0"/>
                <a:cs typeface="Times New Roman" pitchFamily="18" charset="0"/>
              </a:rPr>
              <a:t>Формирование групп риска по развитию заболеваний, которые препятствуют работе.</a:t>
            </a:r>
          </a:p>
        </p:txBody>
      </p:sp>
    </p:spTree>
    <p:extLst>
      <p:ext uri="{BB962C8B-B14F-4D97-AF65-F5344CB8AC3E}">
        <p14:creationId xmlns:p14="http://schemas.microsoft.com/office/powerpoint/2010/main" val="1066051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Кто проходит предварительный медосмотр</a:t>
            </a:r>
          </a:p>
        </p:txBody>
      </p:sp>
      <p:sp>
        <p:nvSpPr>
          <p:cNvPr id="3" name="Текст 2"/>
          <p:cNvSpPr>
            <a:spLocks noGrp="1"/>
          </p:cNvSpPr>
          <p:nvPr>
            <p:ph type="body" idx="1"/>
          </p:nvPr>
        </p:nvSpPr>
        <p:spPr>
          <a:xfrm>
            <a:off x="533399" y="838200"/>
            <a:ext cx="8077200" cy="3323987"/>
          </a:xfrm>
        </p:spPr>
        <p:txBody>
          <a:bodyPr/>
          <a:lstStyle/>
          <a:p>
            <a:r>
              <a:rPr lang="ru-RU" sz="2400" dirty="0">
                <a:latin typeface="Times New Roman" pitchFamily="18" charset="0"/>
                <a:cs typeface="Times New Roman" pitchFamily="18" charset="0"/>
              </a:rPr>
              <a:t>Действие Приказа №29н распространяется на работников, которые перечислены в ч.4 ст.213 Трудового кодекса: </a:t>
            </a:r>
          </a:p>
          <a:p>
            <a:pPr marL="342900" indent="-342900">
              <a:buFont typeface="Arial" pitchFamily="34" charset="0"/>
              <a:buChar char="•"/>
            </a:pPr>
            <a:r>
              <a:rPr lang="ru-RU" sz="2400" dirty="0">
                <a:latin typeface="Times New Roman" pitchFamily="18" charset="0"/>
                <a:cs typeface="Times New Roman" pitchFamily="18" charset="0"/>
              </a:rPr>
              <a:t>Работники с вредными (опасными) условиями труда, включая подземные работы. </a:t>
            </a:r>
          </a:p>
          <a:p>
            <a:pPr marL="342900" indent="-342900">
              <a:buFont typeface="Arial" pitchFamily="34" charset="0"/>
              <a:buChar char="•"/>
            </a:pPr>
            <a:r>
              <a:rPr lang="ru-RU" sz="2400" dirty="0">
                <a:latin typeface="Times New Roman" pitchFamily="18" charset="0"/>
                <a:cs typeface="Times New Roman" pitchFamily="18" charset="0"/>
              </a:rPr>
              <a:t>Работы, связанные с движением транспорта. </a:t>
            </a:r>
          </a:p>
          <a:p>
            <a:pPr marL="342900" indent="-342900">
              <a:buFont typeface="Arial" pitchFamily="34" charset="0"/>
              <a:buChar char="•"/>
            </a:pPr>
            <a:r>
              <a:rPr lang="ru-RU" sz="2400" dirty="0">
                <a:latin typeface="Times New Roman" pitchFamily="18" charset="0"/>
                <a:cs typeface="Times New Roman" pitchFamily="18" charset="0"/>
              </a:rPr>
              <a:t>Работники пищевой промышленности. </a:t>
            </a:r>
          </a:p>
          <a:p>
            <a:pPr marL="342900" indent="-342900">
              <a:buFont typeface="Arial" pitchFamily="34" charset="0"/>
              <a:buChar char="•"/>
            </a:pPr>
            <a:r>
              <a:rPr lang="ru-RU" sz="2400" dirty="0">
                <a:latin typeface="Times New Roman" pitchFamily="18" charset="0"/>
                <a:cs typeface="Times New Roman" pitchFamily="18" charset="0"/>
              </a:rPr>
              <a:t>Работники сферы общественного питании и торговли. </a:t>
            </a:r>
          </a:p>
          <a:p>
            <a:pPr marL="342900" indent="-342900">
              <a:buFont typeface="Arial" pitchFamily="34" charset="0"/>
              <a:buChar char="•"/>
            </a:pPr>
            <a:r>
              <a:rPr lang="ru-RU" sz="2400" dirty="0">
                <a:latin typeface="Times New Roman" pitchFamily="18" charset="0"/>
                <a:cs typeface="Times New Roman" pitchFamily="18" charset="0"/>
              </a:rPr>
              <a:t>Работники водопроводных сооружений. </a:t>
            </a:r>
          </a:p>
          <a:p>
            <a:pPr marL="342900" indent="-342900">
              <a:buFont typeface="Arial" pitchFamily="34" charset="0"/>
              <a:buChar char="•"/>
            </a:pPr>
            <a:r>
              <a:rPr lang="ru-RU" sz="2400" dirty="0">
                <a:latin typeface="Times New Roman" pitchFamily="18" charset="0"/>
                <a:cs typeface="Times New Roman" pitchFamily="18" charset="0"/>
              </a:rPr>
              <a:t>Сотрудники медицинских и детских учреждений.</a:t>
            </a:r>
          </a:p>
        </p:txBody>
      </p:sp>
    </p:spTree>
    <p:extLst>
      <p:ext uri="{BB962C8B-B14F-4D97-AF65-F5344CB8AC3E}">
        <p14:creationId xmlns:p14="http://schemas.microsoft.com/office/powerpoint/2010/main" val="73199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4924425"/>
          </a:xfrm>
        </p:spPr>
        <p:txBody>
          <a:bodyPr/>
          <a:lstStyle/>
          <a:p>
            <a:r>
              <a:rPr lang="ru-RU" dirty="0">
                <a:solidFill>
                  <a:srgbClr val="111111"/>
                </a:solidFill>
                <a:latin typeface="Times New Roman" pitchFamily="18" charset="0"/>
                <a:cs typeface="Times New Roman" pitchFamily="18" charset="0"/>
              </a:rPr>
              <a:t>Работодатель должен провести специальную оценку условий труда и при необходимости организовывать проведение медицинских осмотров.  Цель СОУТ – определить вредные факторы на предприятии. </a:t>
            </a:r>
          </a:p>
          <a:p>
            <a:endParaRPr lang="ru-RU" dirty="0">
              <a:solidFill>
                <a:srgbClr val="111111"/>
              </a:solidFill>
              <a:latin typeface="Times New Roman" pitchFamily="18" charset="0"/>
              <a:cs typeface="Times New Roman" pitchFamily="18" charset="0"/>
            </a:endParaRPr>
          </a:p>
          <a:p>
            <a:r>
              <a:rPr lang="ru-RU" dirty="0">
                <a:solidFill>
                  <a:srgbClr val="111111"/>
                </a:solidFill>
                <a:latin typeface="Times New Roman" pitchFamily="18" charset="0"/>
                <a:cs typeface="Times New Roman" pitchFamily="18" charset="0"/>
              </a:rPr>
              <a:t>Приказ Минздрава и Минтруда от 31.12.2020 №988н/1420н содержит следующий перечень вредных факторов, требующий проведения обследований работников: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химические;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биологические;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физические;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трудовые;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аэрозоли. </a:t>
            </a:r>
          </a:p>
          <a:p>
            <a:endParaRPr lang="ru-RU" dirty="0">
              <a:solidFill>
                <a:srgbClr val="111111"/>
              </a:solidFill>
              <a:latin typeface="Times New Roman" pitchFamily="18" charset="0"/>
              <a:cs typeface="Times New Roman" pitchFamily="18" charset="0"/>
            </a:endParaRPr>
          </a:p>
          <a:p>
            <a:r>
              <a:rPr lang="ru-RU" dirty="0">
                <a:solidFill>
                  <a:srgbClr val="111111"/>
                </a:solidFill>
                <a:latin typeface="Times New Roman" pitchFamily="18" charset="0"/>
                <a:cs typeface="Times New Roman" pitchFamily="18" charset="0"/>
              </a:rPr>
              <a:t>Медосмотр проводится независимо от класса условий труда, только по результатам </a:t>
            </a:r>
            <a:r>
              <a:rPr lang="ru-RU" dirty="0" err="1">
                <a:solidFill>
                  <a:srgbClr val="111111"/>
                </a:solidFill>
                <a:latin typeface="Times New Roman" pitchFamily="18" charset="0"/>
                <a:cs typeface="Times New Roman" pitchFamily="18" charset="0"/>
              </a:rPr>
              <a:t>спецоценки</a:t>
            </a:r>
            <a:r>
              <a:rPr lang="ru-RU" dirty="0">
                <a:solidFill>
                  <a:srgbClr val="111111"/>
                </a:solidFill>
                <a:latin typeface="Times New Roman" pitchFamily="18" charset="0"/>
                <a:cs typeface="Times New Roman" pitchFamily="18" charset="0"/>
              </a:rPr>
              <a:t>.</a:t>
            </a:r>
            <a:br>
              <a:rPr lang="ru-RU" dirty="0"/>
            </a:br>
            <a:endParaRPr lang="ru-RU" dirty="0"/>
          </a:p>
        </p:txBody>
      </p:sp>
    </p:spTree>
    <p:extLst>
      <p:ext uri="{BB962C8B-B14F-4D97-AF65-F5344CB8AC3E}">
        <p14:creationId xmlns:p14="http://schemas.microsoft.com/office/powerpoint/2010/main" val="2424997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5232202"/>
          </a:xfrm>
        </p:spPr>
        <p:txBody>
          <a:bodyPr/>
          <a:lstStyle/>
          <a:p>
            <a:r>
              <a:rPr lang="ru-RU" b="1" dirty="0">
                <a:latin typeface="Times New Roman" pitchFamily="18" charset="0"/>
                <a:cs typeface="Times New Roman" pitchFamily="18" charset="0"/>
              </a:rPr>
              <a:t>Список работников по Приказу №29н</a:t>
            </a:r>
          </a:p>
          <a:p>
            <a:r>
              <a:rPr lang="ru-RU" dirty="0">
                <a:latin typeface="Times New Roman" pitchFamily="18" charset="0"/>
                <a:cs typeface="Times New Roman" pitchFamily="18" charset="0"/>
              </a:rPr>
              <a:t>По результатам специальной оценки условий труда на предприятии готовится список работников, который должен содержать: </a:t>
            </a:r>
          </a:p>
          <a:p>
            <a:r>
              <a:rPr lang="ru-RU" dirty="0">
                <a:latin typeface="Times New Roman" pitchFamily="18" charset="0"/>
                <a:cs typeface="Times New Roman" pitchFamily="18" charset="0"/>
              </a:rPr>
              <a:t>название профессии (должности по штатному расписанию); наименование вредных производственных факторов и работ, которые были установлены по СОУТ. </a:t>
            </a:r>
          </a:p>
          <a:p>
            <a:r>
              <a:rPr lang="ru-RU" dirty="0">
                <a:latin typeface="Times New Roman" pitchFamily="18" charset="0"/>
                <a:cs typeface="Times New Roman" pitchFamily="18" charset="0"/>
              </a:rPr>
              <a:t>Список работников заменил ранее действующий список контингентов по Приказу 302н.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Форма данного списка в Свердловской области приведена в Приложении N 2 к Приказу Министерства здравоохранения Свердловской области от 31 марта 2021 г. N 633-п</a:t>
            </a: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3479092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5293757"/>
          </a:xfrm>
        </p:spPr>
        <p:txBody>
          <a:bodyPr/>
          <a:lstStyle/>
          <a:p>
            <a:r>
              <a:rPr lang="ru-RU" sz="1800" dirty="0">
                <a:latin typeface="Times New Roman" pitchFamily="18" charset="0"/>
                <a:cs typeface="Times New Roman" pitchFamily="18" charset="0"/>
              </a:rPr>
              <a:t>Включению в списки лиц подлежат работники:</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подвергающиеся воздействию вредных производственных факторов, указанных в Приказе Министерства труда и социальной защиты Российской Федерации и Министерства здравоохранения Российской Федерации от 31.12.2020 N 988н/1420н "Об утверждении перечня вредных и (или) опасных производственных факторов и работ, при выполнении которых проводятся обязательные предварительные медицинские осмотры при поступлении на работу и периодические медицинские осмотры" (далее - Приказ N 988), независимо от фактического уровня воздействия факторов;</a:t>
            </a:r>
          </a:p>
          <a:p>
            <a:pPr marL="285750" indent="-285750">
              <a:buFontTx/>
              <a:buChar char="-"/>
            </a:pPr>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занятые на работах с вредными и (или) опасными условиями труда (в том числе на подземных работах), а также на работах, связанных с движением транспорта в соответствии с Приказом N 29н;</a:t>
            </a:r>
          </a:p>
          <a:p>
            <a:pPr marL="285750" indent="-285750">
              <a:buFontTx/>
              <a:buChar char="-"/>
            </a:pPr>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организаций пищевой промышленности, общественного питания и торговли, водопроводных сооружений, медицинских организаций и детских учреждений, а также некоторых других работодателей.</a:t>
            </a:r>
          </a:p>
          <a:p>
            <a:endParaRPr lang="ru-RU" dirty="0"/>
          </a:p>
        </p:txBody>
      </p:sp>
    </p:spTree>
    <p:extLst>
      <p:ext uri="{BB962C8B-B14F-4D97-AF65-F5344CB8AC3E}">
        <p14:creationId xmlns:p14="http://schemas.microsoft.com/office/powerpoint/2010/main" val="2686517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914401"/>
            <a:ext cx="8077200" cy="4924425"/>
          </a:xfrm>
        </p:spPr>
        <p:txBody>
          <a:bodyPr/>
          <a:lstStyle/>
          <a:p>
            <a:r>
              <a:rPr lang="ru-RU" dirty="0">
                <a:latin typeface="Times New Roman" pitchFamily="18" charset="0"/>
                <a:cs typeface="Times New Roman" pitchFamily="18" charset="0"/>
              </a:rPr>
              <a:t>В качестве источника информации о наличии на рабочих местах вредных производственных факторов, указанных в Приказе N 988н, помимо результатов специальной оценки условий труда, могут использоваться результаты лабораторных исследований и испытаний, полученные в рамках контрольно-надзорной деятельности, производственного лабораторного контроля, а также использоваться эксплуатационная, технологическая и иная документация на машины, механизмы, оборудование, сырье и материалы, применяемые работодателем при осуществлении производственной деятельности.</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 основании списка лиц, подлежащих предварительным и периодическим медицинским осмотрам с указанием вредных (опасных) производственных факторов утвержденных Приказом N 988н, а также видов работы в соответствии с Приказом N 29н работодатель </a:t>
            </a:r>
            <a:r>
              <a:rPr lang="ru-RU" b="1" dirty="0">
                <a:latin typeface="Times New Roman" pitchFamily="18" charset="0"/>
                <a:cs typeface="Times New Roman" pitchFamily="18" charset="0"/>
              </a:rPr>
              <a:t>составляет поименный список лиц, подлежащих периодическим медицинским осмотрам ПМО (приложение N 3) (далее - поименный список).</a:t>
            </a:r>
          </a:p>
        </p:txBody>
      </p:sp>
    </p:spTree>
    <p:extLst>
      <p:ext uri="{BB962C8B-B14F-4D97-AF65-F5344CB8AC3E}">
        <p14:creationId xmlns:p14="http://schemas.microsoft.com/office/powerpoint/2010/main" val="3981173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4924425"/>
          </a:xfrm>
        </p:spPr>
        <p:txBody>
          <a:bodyPr/>
          <a:lstStyle/>
          <a:p>
            <a:r>
              <a:rPr lang="ru-RU" b="1" dirty="0">
                <a:solidFill>
                  <a:srgbClr val="111111"/>
                </a:solidFill>
                <a:latin typeface="Times New Roman" pitchFamily="18" charset="0"/>
                <a:cs typeface="Times New Roman" pitchFamily="18" charset="0"/>
              </a:rPr>
              <a:t>Поименные списки работников по Приказу №29н </a:t>
            </a:r>
          </a:p>
          <a:p>
            <a:r>
              <a:rPr lang="ru-RU" dirty="0">
                <a:solidFill>
                  <a:srgbClr val="111111"/>
                </a:solidFill>
                <a:latin typeface="Times New Roman" pitchFamily="18" charset="0"/>
                <a:cs typeface="Times New Roman" pitchFamily="18" charset="0"/>
              </a:rPr>
              <a:t>После того, как работодатель определился со списком должностей, которые подлежат периодическому медицинскому осмотру, ему нужно подготовить поименные списки работников. Они содержат: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фамилию, имя, отчество работника;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его профессию (должность);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стаж работы в определенной должности;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наименование структурного подразделения работодателя;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наименование вредных производственных факторов или работ.</a:t>
            </a:r>
          </a:p>
          <a:p>
            <a:pPr marL="342900" indent="-342900">
              <a:buFont typeface="Arial" pitchFamily="34" charset="0"/>
              <a:buChar char="•"/>
            </a:pPr>
            <a:endParaRPr lang="ru-RU" dirty="0">
              <a:solidFill>
                <a:srgbClr val="111111"/>
              </a:solidFill>
              <a:latin typeface="Times New Roman" pitchFamily="18" charset="0"/>
              <a:cs typeface="Times New Roman" pitchFamily="18" charset="0"/>
            </a:endParaRPr>
          </a:p>
          <a:p>
            <a:r>
              <a:rPr lang="ru-RU" b="1" dirty="0">
                <a:solidFill>
                  <a:srgbClr val="111111"/>
                </a:solidFill>
                <a:latin typeface="Times New Roman" pitchFamily="18" charset="0"/>
                <a:cs typeface="Times New Roman" pitchFamily="18" charset="0"/>
              </a:rPr>
              <a:t>Форма данного списка в Свердловской области приведена в Приложении N 3 к Приказу Министерства здравоохранения Свердловской области от 31 марта 2021 г. N 633-п</a:t>
            </a:r>
          </a:p>
          <a:p>
            <a:pPr marL="342900" indent="-342900">
              <a:buFont typeface="Arial" pitchFamily="34" charset="0"/>
              <a:buChar char="•"/>
            </a:pPr>
            <a:endParaRPr lang="ru-RU" dirty="0">
              <a:solidFill>
                <a:srgbClr val="111111"/>
              </a:solidFill>
              <a:latin typeface="Times New Roman" pitchFamily="18" charset="0"/>
              <a:cs typeface="Times New Roman" pitchFamily="18" charset="0"/>
            </a:endParaRPr>
          </a:p>
          <a:p>
            <a:br>
              <a:rPr lang="ru-RU" dirty="0"/>
            </a:br>
            <a:endParaRPr lang="ru-RU" dirty="0"/>
          </a:p>
        </p:txBody>
      </p:sp>
    </p:spTree>
    <p:extLst>
      <p:ext uri="{BB962C8B-B14F-4D97-AF65-F5344CB8AC3E}">
        <p14:creationId xmlns:p14="http://schemas.microsoft.com/office/powerpoint/2010/main" val="272308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0"/>
          <p:cNvSpPr>
            <a:spLocks noGrp="1"/>
          </p:cNvSpPr>
          <p:nvPr>
            <p:ph type="ctrTitle"/>
          </p:nvPr>
        </p:nvSpPr>
        <p:spPr>
          <a:xfrm>
            <a:off x="685800" y="304800"/>
            <a:ext cx="7829499" cy="430887"/>
          </a:xfrm>
        </p:spPr>
        <p:txBody>
          <a:bodyPr/>
          <a:lstStyle/>
          <a:p>
            <a:pPr algn="ctr"/>
            <a:r>
              <a:rPr lang="ru-RU" sz="2800" dirty="0">
                <a:solidFill>
                  <a:schemeClr val="accent2">
                    <a:lumMod val="75000"/>
                  </a:schemeClr>
                </a:solidFill>
                <a:latin typeface="Times New Roman" pitchFamily="18" charset="0"/>
                <a:cs typeface="Times New Roman" pitchFamily="18" charset="0"/>
              </a:rPr>
              <a:t>Нормативная база</a:t>
            </a:r>
          </a:p>
        </p:txBody>
      </p:sp>
      <p:sp>
        <p:nvSpPr>
          <p:cNvPr id="14" name="Заголовок 10"/>
          <p:cNvSpPr txBox="1">
            <a:spLocks/>
          </p:cNvSpPr>
          <p:nvPr/>
        </p:nvSpPr>
        <p:spPr>
          <a:xfrm>
            <a:off x="852657" y="990600"/>
            <a:ext cx="7829499" cy="6494085"/>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marL="342900" indent="-342900">
              <a:buFont typeface="Arial" charset="0"/>
              <a:buChar char="•"/>
            </a:pPr>
            <a:r>
              <a:rPr lang="ru-RU" sz="1800" b="0" dirty="0">
                <a:latin typeface="Times New Roman" pitchFamily="18" charset="0"/>
                <a:cs typeface="Times New Roman" pitchFamily="18" charset="0"/>
              </a:rPr>
              <a:t>Трудовой кодекс Российской Федерации, Кодекс РФ от 30.12.2001 N 197-ФЗ</a:t>
            </a:r>
          </a:p>
          <a:p>
            <a:pPr marL="342900" indent="-342900">
              <a:buFont typeface="Arial" charset="0"/>
              <a:buChar char="•"/>
            </a:pPr>
            <a:r>
              <a:rPr lang="ru-RU" sz="1800" b="0" dirty="0">
                <a:latin typeface="Times New Roman" pitchFamily="18" charset="0"/>
                <a:cs typeface="Times New Roman" pitchFamily="18" charset="0"/>
              </a:rPr>
              <a:t>ФЗ-323 от 21.11.2011 года «Об основах охраны здоровья граждан в РФ»</a:t>
            </a:r>
          </a:p>
          <a:p>
            <a:pPr marL="342900" indent="-342900">
              <a:buFont typeface="Arial" charset="0"/>
              <a:buChar char="•"/>
            </a:pPr>
            <a:r>
              <a:rPr lang="ru-RU" sz="1800" b="0" dirty="0">
                <a:latin typeface="Times New Roman" pitchFamily="18" charset="0"/>
                <a:cs typeface="Times New Roman" pitchFamily="18" charset="0"/>
              </a:rPr>
              <a:t>Приказ Минздрава РФ от 28 января 2021 г. N 29н «Об утверждении порядка проведения обязательных предварительных и периодических медицинских осмотров работников, предусмотренных частью четвертой статьи 213 Трудового кодекса Российской Федерации, перечня медицинских противопоказаний к осуществлению работ с вредными и (или) опасными производственными факторами, а также работам, при выполнении которых проводятся обязательные предварительные и периодические медицинские осмотры»</a:t>
            </a:r>
          </a:p>
          <a:p>
            <a:pPr marL="342900" indent="-342900">
              <a:buFont typeface="Arial" charset="0"/>
              <a:buChar char="•"/>
            </a:pPr>
            <a:r>
              <a:rPr lang="ru-RU" sz="1800" b="0" dirty="0">
                <a:latin typeface="Times New Roman" pitchFamily="18" charset="0"/>
                <a:cs typeface="Times New Roman" pitchFamily="18" charset="0"/>
              </a:rPr>
              <a:t>Приказ Минтруда РФ N 988н, Минздрава РФ N 1420н от 31 декабря 2020 года «Об утверждении перечня вредных и (или) опасных производственных факторов и работ, при выполнении которых проводятся обязательные предварительные медицинские осмотры при поступлении на работу и периодические медицинские осмотры»</a:t>
            </a:r>
          </a:p>
          <a:p>
            <a:pPr marL="342900" indent="-342900">
              <a:buFont typeface="Arial" charset="0"/>
              <a:buChar char="•"/>
            </a:pPr>
            <a:r>
              <a:rPr lang="ru-RU" sz="1800" b="0" dirty="0">
                <a:latin typeface="Times New Roman" pitchFamily="18" charset="0"/>
                <a:cs typeface="Times New Roman" pitchFamily="18" charset="0"/>
              </a:rPr>
              <a:t>Приказ Минздрава СО от 31 марта 2021 г. N 633-п «О совершенствовании системы организации и проведения обязательных предварительных и периодических медицинских осмотров (обследований) работников свердловской области»</a:t>
            </a:r>
          </a:p>
          <a:p>
            <a:pPr marL="342900" indent="-342900">
              <a:buFont typeface="Arial" charset="0"/>
              <a:buChar char="•"/>
            </a:pPr>
            <a:endParaRPr lang="ru-RU" sz="2000" b="0" dirty="0">
              <a:latin typeface="Times New Roman" pitchFamily="18" charset="0"/>
              <a:cs typeface="Times New Roman" pitchFamily="18" charset="0"/>
            </a:endParaRPr>
          </a:p>
          <a:p>
            <a:pPr marL="342900" indent="-342900">
              <a:buFont typeface="Arial" charset="0"/>
              <a:buChar char="•"/>
            </a:pPr>
            <a:endParaRPr lang="ru-RU" sz="2000" b="0" dirty="0">
              <a:latin typeface="Times New Roman" pitchFamily="18" charset="0"/>
              <a:cs typeface="Times New Roman" pitchFamily="18" charset="0"/>
            </a:endParaRPr>
          </a:p>
          <a:p>
            <a:pPr marL="342900" indent="-342900">
              <a:buFont typeface="Arial" charset="0"/>
              <a:buChar char="•"/>
            </a:pPr>
            <a:endParaRPr lang="ru-RU" sz="2000" b="0" dirty="0">
              <a:latin typeface="Times New Roman" pitchFamily="18" charset="0"/>
              <a:cs typeface="Times New Roman" pitchFamily="18" charset="0"/>
            </a:endParaRPr>
          </a:p>
          <a:p>
            <a:endParaRPr lang="ru-RU"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402403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934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3899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Направление документов в Роспотребнадзор и ЛПУ</a:t>
            </a:r>
            <a:endParaRPr lang="ru-RU" dirty="0"/>
          </a:p>
        </p:txBody>
      </p:sp>
      <p:sp>
        <p:nvSpPr>
          <p:cNvPr id="3" name="Текст 2"/>
          <p:cNvSpPr>
            <a:spLocks noGrp="1"/>
          </p:cNvSpPr>
          <p:nvPr>
            <p:ph type="body" idx="1"/>
          </p:nvPr>
        </p:nvSpPr>
        <p:spPr>
          <a:xfrm>
            <a:off x="533400" y="1219200"/>
            <a:ext cx="8077200" cy="5232202"/>
          </a:xfrm>
        </p:spPr>
        <p:txBody>
          <a:bodyPr/>
          <a:lstStyle/>
          <a:p>
            <a:r>
              <a:rPr lang="ru-RU" dirty="0">
                <a:latin typeface="Times New Roman" pitchFamily="18" charset="0"/>
                <a:cs typeface="Times New Roman" pitchFamily="18" charset="0"/>
              </a:rPr>
              <a:t>Вышеуказанные списки (приложения N 2, N 3), разработанные и утвержденные работодателем, </a:t>
            </a:r>
            <a:r>
              <a:rPr lang="ru-RU" b="1" dirty="0">
                <a:latin typeface="Times New Roman" pitchFamily="18" charset="0"/>
                <a:cs typeface="Times New Roman" pitchFamily="18" charset="0"/>
              </a:rPr>
              <a:t>в 10-дневный срок направляются в Территориальные отделы Управления Федеральной службы по надзору в сфере защиты прав потребителей и благополучия человека по Свердловской области</a:t>
            </a:r>
            <a:r>
              <a:rPr lang="ru-RU" dirty="0">
                <a:latin typeface="Times New Roman" pitchFamily="18" charset="0"/>
                <a:cs typeface="Times New Roman" pitchFamily="18" charset="0"/>
              </a:rPr>
              <a:t> (далее - Управление Роспотребнадзора по Свердловской области). Управление Роспотребнадзора по Свердловской области проводит оценку обоснованности, полноты и достоверности информации, включенной в списки контингентов и поименные списки.</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Списки направляются в Роспотребнадзор ДО заключения договора с ЛПУ и направления работников на медицинский осмотр.</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Не позднее чем за 2 месяца</a:t>
            </a:r>
            <a:r>
              <a:rPr lang="ru-RU" dirty="0">
                <a:latin typeface="Times New Roman" pitchFamily="18" charset="0"/>
                <a:cs typeface="Times New Roman" pitchFamily="18" charset="0"/>
              </a:rPr>
              <a:t> до согласованной с медицинской организацией датой начала проведения ПМО работодатель </a:t>
            </a:r>
            <a:r>
              <a:rPr lang="ru-RU" b="1" dirty="0">
                <a:latin typeface="Times New Roman" pitchFamily="18" charset="0"/>
                <a:cs typeface="Times New Roman" pitchFamily="18" charset="0"/>
              </a:rPr>
              <a:t>направляет в медицинскую организацию</a:t>
            </a:r>
            <a:r>
              <a:rPr lang="ru-RU" dirty="0">
                <a:latin typeface="Times New Roman" pitchFamily="18" charset="0"/>
                <a:cs typeface="Times New Roman" pitchFamily="18" charset="0"/>
              </a:rPr>
              <a:t> поименный список лиц, подлежащих периодическим медицинским осмотрам, и поименные списки для составления договора на проведение ПМО.</a:t>
            </a:r>
          </a:p>
        </p:txBody>
      </p:sp>
    </p:spTree>
    <p:extLst>
      <p:ext uri="{BB962C8B-B14F-4D97-AF65-F5344CB8AC3E}">
        <p14:creationId xmlns:p14="http://schemas.microsoft.com/office/powerpoint/2010/main" val="3742854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Частота периодических медицинских осмотров</a:t>
            </a:r>
          </a:p>
        </p:txBody>
      </p:sp>
      <p:sp>
        <p:nvSpPr>
          <p:cNvPr id="3" name="Текст 2"/>
          <p:cNvSpPr>
            <a:spLocks noGrp="1"/>
          </p:cNvSpPr>
          <p:nvPr>
            <p:ph type="body" idx="1"/>
          </p:nvPr>
        </p:nvSpPr>
        <p:spPr>
          <a:xfrm>
            <a:off x="609600" y="914400"/>
            <a:ext cx="8077200" cy="4985980"/>
          </a:xfrm>
        </p:spPr>
        <p:txBody>
          <a:bodyPr/>
          <a:lstStyle/>
          <a:p>
            <a:r>
              <a:rPr lang="ru-RU" sz="1800" dirty="0">
                <a:latin typeface="Times New Roman" pitchFamily="18" charset="0"/>
                <a:cs typeface="Times New Roman" pitchFamily="18" charset="0"/>
              </a:rPr>
              <a:t>Периодичность проведения периодических медосмотров зависит от типа вредных или опасных производственных факторов, которые влияют на работника или видов работ. Чем более сильным и вредным считается воздействие фактора, тем чаще проверяют здоровье работника.</a:t>
            </a:r>
          </a:p>
          <a:p>
            <a:r>
              <a:rPr lang="ru-RU" sz="1800" dirty="0">
                <a:latin typeface="Times New Roman" pitchFamily="18" charset="0"/>
                <a:cs typeface="Times New Roman" pitchFamily="18" charset="0"/>
              </a:rPr>
              <a:t>При этом работники в возрасте до 21 года, на которые воздействуют вредные (опасные) факторы  обязаны проходить периодические осмотры ежегодно. Новый приказ содержит указание на сроки проведения периодических осмотров. Итак, кто из работников должен проходить осмотр ежегодно. Таких сотрудников – большинство. В перечень вошли работники: </a:t>
            </a:r>
          </a:p>
          <a:p>
            <a:pPr marL="285750" indent="-285750">
              <a:buFont typeface="Arial" pitchFamily="34" charset="0"/>
              <a:buChar char="•"/>
            </a:pPr>
            <a:r>
              <a:rPr lang="ru-RU" sz="1800" dirty="0">
                <a:latin typeface="Times New Roman" pitchFamily="18" charset="0"/>
                <a:cs typeface="Times New Roman" pitchFamily="18" charset="0"/>
              </a:rPr>
              <a:t>медицинских организаций; </a:t>
            </a:r>
          </a:p>
          <a:p>
            <a:pPr marL="285750" indent="-285750">
              <a:buFont typeface="Arial" pitchFamily="34" charset="0"/>
              <a:buChar char="•"/>
            </a:pPr>
            <a:r>
              <a:rPr lang="ru-RU" sz="1800" dirty="0">
                <a:latin typeface="Times New Roman" pitchFamily="18" charset="0"/>
                <a:cs typeface="Times New Roman" pitchFamily="18" charset="0"/>
              </a:rPr>
              <a:t>сферы бытовых услуг; </a:t>
            </a:r>
          </a:p>
          <a:p>
            <a:pPr marL="285750" indent="-285750">
              <a:buFont typeface="Arial" pitchFamily="34" charset="0"/>
              <a:buChar char="•"/>
            </a:pPr>
            <a:r>
              <a:rPr lang="ru-RU" sz="1800" dirty="0">
                <a:latin typeface="Times New Roman" pitchFamily="18" charset="0"/>
                <a:cs typeface="Times New Roman" pitchFamily="18" charset="0"/>
              </a:rPr>
              <a:t>образовательной сферы; </a:t>
            </a:r>
          </a:p>
          <a:p>
            <a:pPr marL="285750" indent="-285750">
              <a:buFont typeface="Arial" pitchFamily="34" charset="0"/>
              <a:buChar char="•"/>
            </a:pPr>
            <a:r>
              <a:rPr lang="ru-RU" sz="1800" dirty="0">
                <a:latin typeface="Times New Roman" pitchFamily="18" charset="0"/>
                <a:cs typeface="Times New Roman" pitchFamily="18" charset="0"/>
              </a:rPr>
              <a:t>водопроводных сооружений; </a:t>
            </a:r>
          </a:p>
          <a:p>
            <a:pPr marL="285750" indent="-285750">
              <a:buFont typeface="Arial" pitchFamily="34" charset="0"/>
              <a:buChar char="•"/>
            </a:pPr>
            <a:r>
              <a:rPr lang="ru-RU" sz="1800" dirty="0">
                <a:latin typeface="Times New Roman" pitchFamily="18" charset="0"/>
                <a:cs typeface="Times New Roman" pitchFamily="18" charset="0"/>
              </a:rPr>
              <a:t>контактирующие с пищевыми продуктами; </a:t>
            </a:r>
          </a:p>
          <a:p>
            <a:pPr marL="285750" indent="-285750">
              <a:buFont typeface="Arial" pitchFamily="34" charset="0"/>
              <a:buChar char="•"/>
            </a:pPr>
            <a:r>
              <a:rPr lang="ru-RU" sz="1800" dirty="0">
                <a:latin typeface="Times New Roman" pitchFamily="18" charset="0"/>
                <a:cs typeface="Times New Roman" pitchFamily="18" charset="0"/>
              </a:rPr>
              <a:t>работы, при которых разрешено ношение оружия; </a:t>
            </a:r>
          </a:p>
          <a:p>
            <a:pPr marL="285750" indent="-285750">
              <a:buFont typeface="Arial" pitchFamily="34" charset="0"/>
              <a:buChar char="•"/>
            </a:pPr>
            <a:r>
              <a:rPr lang="ru-RU" sz="1800" dirty="0">
                <a:latin typeface="Times New Roman" pitchFamily="18" charset="0"/>
                <a:cs typeface="Times New Roman" pitchFamily="18" charset="0"/>
              </a:rPr>
              <a:t>работы на высоте; подземные работы; </a:t>
            </a:r>
          </a:p>
          <a:p>
            <a:pPr marL="285750" indent="-285750">
              <a:buFont typeface="Arial" pitchFamily="34" charset="0"/>
              <a:buChar char="•"/>
            </a:pPr>
            <a:r>
              <a:rPr lang="ru-RU" sz="1800" dirty="0">
                <a:latin typeface="Times New Roman" pitchFamily="18" charset="0"/>
                <a:cs typeface="Times New Roman" pitchFamily="18" charset="0"/>
              </a:rPr>
              <a:t>лифтеры; </a:t>
            </a:r>
          </a:p>
          <a:p>
            <a:pPr marL="285750" indent="-285750">
              <a:buFont typeface="Arial" pitchFamily="34" charset="0"/>
              <a:buChar char="•"/>
            </a:pPr>
            <a:r>
              <a:rPr lang="ru-RU" sz="1800" dirty="0">
                <a:latin typeface="Times New Roman" pitchFamily="18" charset="0"/>
                <a:cs typeface="Times New Roman" pitchFamily="18" charset="0"/>
              </a:rPr>
              <a:t>крановщики и машинисты и пр.</a:t>
            </a:r>
          </a:p>
        </p:txBody>
      </p:sp>
    </p:spTree>
    <p:extLst>
      <p:ext uri="{BB962C8B-B14F-4D97-AF65-F5344CB8AC3E}">
        <p14:creationId xmlns:p14="http://schemas.microsoft.com/office/powerpoint/2010/main" val="1312767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p>
        </p:txBody>
      </p:sp>
      <p:sp>
        <p:nvSpPr>
          <p:cNvPr id="3" name="Текст 2"/>
          <p:cNvSpPr>
            <a:spLocks noGrp="1"/>
          </p:cNvSpPr>
          <p:nvPr>
            <p:ph type="body" idx="1"/>
          </p:nvPr>
        </p:nvSpPr>
        <p:spPr>
          <a:xfrm>
            <a:off x="533399" y="1219200"/>
            <a:ext cx="8077200" cy="5539978"/>
          </a:xfrm>
        </p:spPr>
        <p:txBody>
          <a:bodyPr/>
          <a:lstStyle/>
          <a:p>
            <a:r>
              <a:rPr lang="ru-RU" sz="1800" b="1" dirty="0">
                <a:latin typeface="Times New Roman" pitchFamily="18" charset="0"/>
                <a:cs typeface="Times New Roman" pitchFamily="18" charset="0"/>
              </a:rPr>
              <a:t>Со стороны работодателя </a:t>
            </a:r>
            <a:r>
              <a:rPr lang="ru-RU" sz="1800" dirty="0">
                <a:latin typeface="Times New Roman" pitchFamily="18" charset="0"/>
                <a:cs typeface="Times New Roman" pitchFamily="18" charset="0"/>
              </a:rPr>
              <a:t>процесс проведения периодического медицинского осмотра состоит из следующих этапов: </a:t>
            </a:r>
          </a:p>
          <a:p>
            <a:r>
              <a:rPr lang="ru-RU" sz="1800" dirty="0">
                <a:latin typeface="Times New Roman" pitchFamily="18" charset="0"/>
                <a:cs typeface="Times New Roman" pitchFamily="18" charset="0"/>
              </a:rPr>
              <a:t>1. Подготовка и утверждение списка работников, которые подлежат периодическому медицинскому осмотру. </a:t>
            </a:r>
          </a:p>
          <a:p>
            <a:r>
              <a:rPr lang="ru-RU" sz="1800" dirty="0">
                <a:latin typeface="Times New Roman" pitchFamily="18" charset="0"/>
                <a:cs typeface="Times New Roman" pitchFamily="18" charset="0"/>
              </a:rPr>
              <a:t>2. Разработка и утверждение поименных списков работников, которых нужно направить на медосмотр. </a:t>
            </a:r>
          </a:p>
          <a:p>
            <a:r>
              <a:rPr lang="ru-RU" sz="1800" dirty="0">
                <a:latin typeface="Times New Roman" pitchFamily="18" charset="0"/>
                <a:cs typeface="Times New Roman" pitchFamily="18" charset="0"/>
              </a:rPr>
              <a:t>3. Направление в 10-ти </a:t>
            </a:r>
            <a:r>
              <a:rPr lang="ru-RU" sz="1800" dirty="0" err="1">
                <a:latin typeface="Times New Roman" pitchFamily="18" charset="0"/>
                <a:cs typeface="Times New Roman" pitchFamily="18" charset="0"/>
              </a:rPr>
              <a:t>дневный</a:t>
            </a:r>
            <a:r>
              <a:rPr lang="ru-RU" sz="1800" dirty="0">
                <a:latin typeface="Times New Roman" pitchFamily="18" charset="0"/>
                <a:cs typeface="Times New Roman" pitchFamily="18" charset="0"/>
              </a:rPr>
              <a:t> срок с момента утверждения работодателем вышеуказанных списков в Территориальный отдел Управления Роспотребнадзора по Свердловской области.</a:t>
            </a:r>
          </a:p>
          <a:p>
            <a:r>
              <a:rPr lang="ru-RU" sz="1800" dirty="0">
                <a:latin typeface="Times New Roman" pitchFamily="18" charset="0"/>
                <a:cs typeface="Times New Roman" pitchFamily="18" charset="0"/>
              </a:rPr>
              <a:t>4. Заключение договора с медицинской организацией. Договор необходимо заключить до того, как работники будут направлены на медосмотр (п.38, 39 Приказа №29н). </a:t>
            </a:r>
          </a:p>
          <a:p>
            <a:r>
              <a:rPr lang="ru-RU" sz="1800" dirty="0">
                <a:latin typeface="Times New Roman" pitchFamily="18" charset="0"/>
                <a:cs typeface="Times New Roman" pitchFamily="18" charset="0"/>
              </a:rPr>
              <a:t>5. Отправка поименных списков в медицинскую организацию. После утверждения поименных списков работодателем они не позднее, чем за 2 месяца до проведения периодического осмотра направляются в медицинскую организацию.</a:t>
            </a:r>
          </a:p>
          <a:p>
            <a:r>
              <a:rPr lang="ru-RU" sz="1800" dirty="0">
                <a:latin typeface="Times New Roman" pitchFamily="18" charset="0"/>
                <a:cs typeface="Times New Roman" pitchFamily="18" charset="0"/>
              </a:rPr>
              <a:t>6. Согласование календарного плана и заключение договора с медицинской организацией. После получения поименного списка у медицинской организации будет 10 дней для подготовки календарного плана на проведение медосмотра. (п.26 Приказа №29н). </a:t>
            </a:r>
          </a:p>
        </p:txBody>
      </p:sp>
    </p:spTree>
    <p:extLst>
      <p:ext uri="{BB962C8B-B14F-4D97-AF65-F5344CB8AC3E}">
        <p14:creationId xmlns:p14="http://schemas.microsoft.com/office/powerpoint/2010/main" val="3935646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562455"/>
            <a:ext cx="8077200" cy="4185761"/>
          </a:xfrm>
        </p:spPr>
        <p:txBody>
          <a:bodyPr/>
          <a:lstStyle/>
          <a:p>
            <a:pPr lvl="0"/>
            <a:r>
              <a:rPr lang="ru-RU" sz="1800" b="1" dirty="0">
                <a:latin typeface="Times New Roman" pitchFamily="18" charset="0"/>
                <a:cs typeface="Times New Roman" pitchFamily="18" charset="0"/>
              </a:rPr>
              <a:t>Со стороны работодателя</a:t>
            </a:r>
          </a:p>
          <a:p>
            <a:pPr lvl="0"/>
            <a:r>
              <a:rPr lang="ru-RU" sz="1800" dirty="0">
                <a:latin typeface="Times New Roman" pitchFamily="18" charset="0"/>
                <a:cs typeface="Times New Roman" pitchFamily="18" charset="0"/>
              </a:rPr>
              <a:t>7. В </a:t>
            </a:r>
            <a:r>
              <a:rPr lang="ru-RU" sz="1800" dirty="0" err="1">
                <a:latin typeface="Times New Roman" pitchFamily="18" charset="0"/>
                <a:cs typeface="Times New Roman" pitchFamily="18" charset="0"/>
              </a:rPr>
              <a:t>медорганизации</a:t>
            </a:r>
            <a:r>
              <a:rPr lang="ru-RU" sz="1800" dirty="0">
                <a:latin typeface="Times New Roman" pitchFamily="18" charset="0"/>
                <a:cs typeface="Times New Roman" pitchFamily="18" charset="0"/>
              </a:rPr>
              <a:t> оформляют медкарту пациентов и приступают к формированию врачебной комиссии. В задачи медицинской организации входит также определение круга врачей-специалистов, которых нужно привлечь для проведения осмотра, а также объемы необходимых лабораторных и функциональных обследований. </a:t>
            </a:r>
          </a:p>
          <a:p>
            <a:pPr lvl="0"/>
            <a:r>
              <a:rPr lang="ru-RU" sz="1800" dirty="0">
                <a:latin typeface="Times New Roman" pitchFamily="18" charset="0"/>
                <a:cs typeface="Times New Roman" pitchFamily="18" charset="0"/>
              </a:rPr>
              <a:t>8. Ознакомление работников с календарным планом. Когда работодатель согласовал и утвердил календарный план, он знакомит с ним работников (не позднее чем за 10 дней до даты медосмотра). </a:t>
            </a:r>
          </a:p>
          <a:p>
            <a:pPr lvl="0"/>
            <a:r>
              <a:rPr lang="ru-RU" sz="1800" dirty="0">
                <a:latin typeface="Times New Roman" pitchFamily="18" charset="0"/>
                <a:cs typeface="Times New Roman" pitchFamily="18" charset="0"/>
              </a:rPr>
              <a:t>9. Выдача работнику направления на прохождение периодического осмотра.</a:t>
            </a:r>
          </a:p>
          <a:p>
            <a:pPr lvl="0"/>
            <a:r>
              <a:rPr lang="ru-RU" sz="1800" dirty="0">
                <a:latin typeface="Times New Roman" pitchFamily="18" charset="0"/>
                <a:cs typeface="Times New Roman" pitchFamily="18" charset="0"/>
              </a:rPr>
              <a:t>10. Получение от медицинской организации заключения. </a:t>
            </a:r>
          </a:p>
          <a:p>
            <a:pPr lvl="0"/>
            <a:r>
              <a:rPr lang="ru-RU" sz="1800" dirty="0">
                <a:latin typeface="Times New Roman" pitchFamily="18" charset="0"/>
                <a:cs typeface="Times New Roman" pitchFamily="18" charset="0"/>
              </a:rPr>
              <a:t>11. Принятие решения о допуске сотрудника до работы на основании медицинского заключения.</a:t>
            </a:r>
            <a:br>
              <a:rPr lang="ru-RU" sz="1800" dirty="0">
                <a:solidFill>
                  <a:prstClr val="black"/>
                </a:solidFill>
                <a:latin typeface="Times New Roman" pitchFamily="18" charset="0"/>
                <a:cs typeface="Times New Roman" pitchFamily="18" charset="0"/>
              </a:rPr>
            </a:br>
            <a:endParaRPr lang="ru-RU" sz="1800" dirty="0">
              <a:solidFill>
                <a:prstClr val="black"/>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43368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143000"/>
            <a:ext cx="8077200" cy="4801314"/>
          </a:xfrm>
        </p:spPr>
        <p:txBody>
          <a:bodyPr/>
          <a:lstStyle/>
          <a:p>
            <a:r>
              <a:rPr lang="ru-RU" sz="2400" dirty="0">
                <a:latin typeface="Times New Roman" pitchFamily="18" charset="0"/>
                <a:cs typeface="Times New Roman" pitchFamily="18" charset="0"/>
              </a:rPr>
              <a:t>С апреля 2021 года работодатель может организовать работникам диспансеризацию в качестве первого этапа.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Результаты диспансеризации могут быть переданы комиссии для подготовки заключения по результатам периодического осмотра.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Если по результатам диспансеризации комиссия не смогла определить профпригодность работника, она выдает ему справку о необходимости </a:t>
            </a:r>
            <a:r>
              <a:rPr lang="ru-RU" sz="2400" dirty="0" err="1">
                <a:latin typeface="Times New Roman" pitchFamily="18" charset="0"/>
                <a:cs typeface="Times New Roman" pitchFamily="18" charset="0"/>
              </a:rPr>
              <a:t>дообследования</a:t>
            </a:r>
            <a:r>
              <a:rPr lang="ru-RU" sz="2400" dirty="0">
                <a:latin typeface="Times New Roman" pitchFamily="18" charset="0"/>
                <a:cs typeface="Times New Roman" pitchFamily="18" charset="0"/>
              </a:rPr>
              <a:t>.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Такая справка приравнивается к тому, что работник не прошел медосмотр.</a:t>
            </a:r>
          </a:p>
        </p:txBody>
      </p:sp>
    </p:spTree>
    <p:extLst>
      <p:ext uri="{BB962C8B-B14F-4D97-AF65-F5344CB8AC3E}">
        <p14:creationId xmlns:p14="http://schemas.microsoft.com/office/powerpoint/2010/main" val="2364107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143001"/>
            <a:ext cx="8077200" cy="4154984"/>
          </a:xfrm>
        </p:spPr>
        <p:txBody>
          <a:bodyPr/>
          <a:lstStyle/>
          <a:p>
            <a:r>
              <a:rPr lang="ru-RU" sz="1800" b="1" dirty="0">
                <a:latin typeface="Times New Roman" pitchFamily="18" charset="0"/>
                <a:cs typeface="Times New Roman" pitchFamily="18" charset="0"/>
              </a:rPr>
              <a:t>Со стороны работника</a:t>
            </a:r>
            <a:r>
              <a:rPr lang="ru-RU" sz="1800" dirty="0">
                <a:latin typeface="Times New Roman" pitchFamily="18" charset="0"/>
                <a:cs typeface="Times New Roman" pitchFamily="18" charset="0"/>
              </a:rPr>
              <a:t> процесс прохождения периодического медицинского осмотра выглядит следующим образом: </a:t>
            </a:r>
          </a:p>
          <a:p>
            <a:r>
              <a:rPr lang="ru-RU" sz="1800" dirty="0">
                <a:latin typeface="Times New Roman" pitchFamily="18" charset="0"/>
                <a:cs typeface="Times New Roman" pitchFamily="18" charset="0"/>
              </a:rPr>
              <a:t>1. Сотрудника знакомят с календарным планом прохождения осмотра. Работодатель может организовать на предприятии инструктаж по прохождению медосмотра и ознакомить работников с условиями, перечнем документов, способом доехать до медицинского учреждения. </a:t>
            </a:r>
          </a:p>
          <a:p>
            <a:r>
              <a:rPr lang="ru-RU" sz="1800" dirty="0">
                <a:latin typeface="Times New Roman" pitchFamily="18" charset="0"/>
                <a:cs typeface="Times New Roman" pitchFamily="18" charset="0"/>
              </a:rPr>
              <a:t>2. Сотрудник получает у работодателя направление на прохождение осмотра. </a:t>
            </a:r>
          </a:p>
          <a:p>
            <a:r>
              <a:rPr lang="ru-RU" sz="1800" dirty="0">
                <a:latin typeface="Times New Roman" pitchFamily="18" charset="0"/>
                <a:cs typeface="Times New Roman" pitchFamily="18" charset="0"/>
              </a:rPr>
              <a:t>3. В назначенный день работник приходит в поликлинику (</a:t>
            </a:r>
            <a:r>
              <a:rPr lang="ru-RU" sz="1800" dirty="0" err="1">
                <a:latin typeface="Times New Roman" pitchFamily="18" charset="0"/>
                <a:cs typeface="Times New Roman" pitchFamily="18" charset="0"/>
              </a:rPr>
              <a:t>медцентр</a:t>
            </a:r>
            <a:r>
              <a:rPr lang="ru-RU" sz="1800" dirty="0">
                <a:latin typeface="Times New Roman" pitchFamily="18" charset="0"/>
                <a:cs typeface="Times New Roman" pitchFamily="18" charset="0"/>
              </a:rPr>
              <a:t>) для прохождения обследований. </a:t>
            </a:r>
          </a:p>
          <a:p>
            <a:r>
              <a:rPr lang="ru-RU" sz="1800" dirty="0">
                <a:latin typeface="Times New Roman" pitchFamily="18" charset="0"/>
                <a:cs typeface="Times New Roman" pitchFamily="18" charset="0"/>
              </a:rPr>
              <a:t>4. В медицинской организации ему выдают «бегунок» с перечнем специалистов и анализов, которые нужно пройти. </a:t>
            </a:r>
          </a:p>
          <a:p>
            <a:r>
              <a:rPr lang="ru-RU" sz="1800" dirty="0">
                <a:latin typeface="Times New Roman" pitchFamily="18" charset="0"/>
                <a:cs typeface="Times New Roman" pitchFamily="18" charset="0"/>
              </a:rPr>
              <a:t>5. После прохождения всех положенных обследований и врачей работнику выдают медицинское заключение. </a:t>
            </a:r>
          </a:p>
          <a:p>
            <a:r>
              <a:rPr lang="ru-RU" sz="1800" dirty="0">
                <a:latin typeface="Times New Roman" pitchFamily="18" charset="0"/>
                <a:cs typeface="Times New Roman" pitchFamily="18" charset="0"/>
              </a:rPr>
              <a:t>6. Если медики вынесли вердикт об отсутствии противопоказаний, то можно продолжать работать на прежней должности.</a:t>
            </a:r>
          </a:p>
        </p:txBody>
      </p:sp>
    </p:spTree>
    <p:extLst>
      <p:ext uri="{BB962C8B-B14F-4D97-AF65-F5344CB8AC3E}">
        <p14:creationId xmlns:p14="http://schemas.microsoft.com/office/powerpoint/2010/main" val="2690192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Список использованной литературы</a:t>
            </a:r>
          </a:p>
        </p:txBody>
      </p:sp>
      <p:sp>
        <p:nvSpPr>
          <p:cNvPr id="3" name="Текст 2"/>
          <p:cNvSpPr>
            <a:spLocks noGrp="1"/>
          </p:cNvSpPr>
          <p:nvPr>
            <p:ph type="body" idx="1"/>
          </p:nvPr>
        </p:nvSpPr>
        <p:spPr>
          <a:xfrm>
            <a:off x="533399" y="914401"/>
            <a:ext cx="8077200" cy="2585323"/>
          </a:xfrm>
        </p:spPr>
        <p:txBody>
          <a:bodyPr/>
          <a:lstStyle/>
          <a:p>
            <a:r>
              <a:rPr lang="ru-RU" sz="1600" dirty="0">
                <a:latin typeface="Times New Roman" pitchFamily="18" charset="0"/>
                <a:cs typeface="Times New Roman" pitchFamily="18" charset="0"/>
                <a:hlinkClick r:id="rId2"/>
              </a:rPr>
              <a:t>Трудовой кодекс Российской Федерации, Кодекс РФ от 30.12.2001 N 197-ФЗ</a:t>
            </a:r>
          </a:p>
          <a:p>
            <a:r>
              <a:rPr lang="ru-RU" sz="1600" dirty="0">
                <a:latin typeface="Times New Roman" pitchFamily="18" charset="0"/>
                <a:cs typeface="Times New Roman" pitchFamily="18" charset="0"/>
                <a:hlinkClick r:id="rId2"/>
              </a:rPr>
              <a:t>ФЗ-323 от 21.11.2011 года </a:t>
            </a:r>
          </a:p>
          <a:p>
            <a:r>
              <a:rPr lang="ru-RU" sz="1600" dirty="0">
                <a:latin typeface="Times New Roman" pitchFamily="18" charset="0"/>
                <a:cs typeface="Times New Roman" pitchFamily="18" charset="0"/>
                <a:hlinkClick r:id="rId2"/>
              </a:rPr>
              <a:t>Приказ Минздрава РФ от 28 января 2021 г. N 29н </a:t>
            </a:r>
          </a:p>
          <a:p>
            <a:r>
              <a:rPr lang="ru-RU" sz="1600" dirty="0">
                <a:latin typeface="Times New Roman" pitchFamily="18" charset="0"/>
                <a:cs typeface="Times New Roman" pitchFamily="18" charset="0"/>
                <a:hlinkClick r:id="rId2"/>
              </a:rPr>
              <a:t>Приказ Минтруда РФ N 988н, Минздрава РФ N 1420н от 31 декабря 2020 года</a:t>
            </a:r>
          </a:p>
          <a:p>
            <a:r>
              <a:rPr lang="ru-RU" sz="1600" dirty="0">
                <a:latin typeface="Times New Roman" pitchFamily="18" charset="0"/>
                <a:cs typeface="Times New Roman" pitchFamily="18" charset="0"/>
                <a:hlinkClick r:id="rId2"/>
              </a:rPr>
              <a:t>Приказ Минздрава СО от 31 марта 2021 г. N 633-п</a:t>
            </a:r>
          </a:p>
          <a:p>
            <a:r>
              <a:rPr lang="en-US" sz="1600" dirty="0">
                <a:latin typeface="Times New Roman" pitchFamily="18" charset="0"/>
                <a:cs typeface="Times New Roman" pitchFamily="18" charset="0"/>
                <a:hlinkClick r:id="rId2"/>
              </a:rPr>
              <a:t>http://pravo.gov.ru/</a:t>
            </a:r>
            <a:endParaRPr lang="ru-RU" sz="1600" dirty="0">
              <a:latin typeface="Times New Roman" pitchFamily="18" charset="0"/>
              <a:cs typeface="Times New Roman" pitchFamily="18" charset="0"/>
              <a:hlinkClick r:id="rId2"/>
            </a:endParaRPr>
          </a:p>
          <a:p>
            <a:r>
              <a:rPr lang="en-US" sz="1600" dirty="0">
                <a:latin typeface="Times New Roman" pitchFamily="18" charset="0"/>
                <a:cs typeface="Times New Roman" pitchFamily="18" charset="0"/>
                <a:hlinkClick r:id="rId2"/>
              </a:rPr>
              <a:t>https://ivprave.ru/prava/medical/medosmotr-pered-rabotoi</a:t>
            </a:r>
            <a:endParaRPr lang="ru-RU" sz="1600" dirty="0">
              <a:latin typeface="Times New Roman" pitchFamily="18" charset="0"/>
              <a:cs typeface="Times New Roman" pitchFamily="18" charset="0"/>
              <a:hlinkClick r:id="rId2"/>
            </a:endParaRPr>
          </a:p>
          <a:p>
            <a:r>
              <a:rPr lang="en-US" sz="1600" dirty="0">
                <a:latin typeface="Times New Roman" pitchFamily="18" charset="0"/>
                <a:cs typeface="Times New Roman" pitchFamily="18" charset="0"/>
                <a:hlinkClick r:id="rId2"/>
              </a:rPr>
              <a:t>https://ivprave.ru/prava/medical/medosmotr-rabotnikov-2022</a:t>
            </a:r>
            <a:endParaRPr lang="ru-RU" sz="1600"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380320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Предварительные медицинские осмотры</a:t>
            </a:r>
          </a:p>
        </p:txBody>
      </p:sp>
      <p:sp>
        <p:nvSpPr>
          <p:cNvPr id="3" name="Текст 2"/>
          <p:cNvSpPr>
            <a:spLocks noGrp="1"/>
          </p:cNvSpPr>
          <p:nvPr>
            <p:ph type="body" idx="1"/>
          </p:nvPr>
        </p:nvSpPr>
        <p:spPr>
          <a:xfrm>
            <a:off x="533399" y="914400"/>
            <a:ext cx="8077200" cy="4739759"/>
          </a:xfrm>
        </p:spPr>
        <p:txBody>
          <a:bodyPr/>
          <a:lstStyle/>
          <a:p>
            <a:r>
              <a:rPr lang="ru-RU" sz="2200" b="1" dirty="0">
                <a:latin typeface="Times New Roman" pitchFamily="18" charset="0"/>
                <a:cs typeface="Times New Roman" pitchFamily="18" charset="0"/>
              </a:rPr>
              <a:t>Предварительный медицинский осмотр </a:t>
            </a:r>
            <a:r>
              <a:rPr lang="ru-RU" sz="2200" dirty="0">
                <a:latin typeface="Times New Roman" pitchFamily="18" charset="0"/>
                <a:cs typeface="Times New Roman" pitchFamily="18" charset="0"/>
              </a:rPr>
              <a:t>– это обязательный медицинский осмотр при поступлении на работу, который проводится с целью определения соответствия состояния здоровья соискателя  желаемой должности. </a:t>
            </a:r>
          </a:p>
          <a:p>
            <a:endParaRPr lang="ru-RU" sz="2200" dirty="0">
              <a:latin typeface="Times New Roman" pitchFamily="18" charset="0"/>
              <a:cs typeface="Times New Roman" pitchFamily="18" charset="0"/>
            </a:endParaRPr>
          </a:p>
          <a:p>
            <a:r>
              <a:rPr lang="ru-RU" sz="2200" dirty="0">
                <a:latin typeface="Times New Roman" pitchFamily="18" charset="0"/>
                <a:cs typeface="Times New Roman" pitchFamily="18" charset="0"/>
              </a:rPr>
              <a:t>Информация о состоянии здоровья соискателя позволяет не допустить к работе лиц с медицинскими противопоказаниями для выполнения определенных работ.</a:t>
            </a:r>
          </a:p>
          <a:p>
            <a:endParaRPr lang="ru-RU" sz="2200" dirty="0">
              <a:latin typeface="Times New Roman" pitchFamily="18" charset="0"/>
              <a:cs typeface="Times New Roman" pitchFamily="18" charset="0"/>
            </a:endParaRPr>
          </a:p>
          <a:p>
            <a:r>
              <a:rPr lang="ru-RU" sz="2200" dirty="0">
                <a:latin typeface="Times New Roman" pitchFamily="18" charset="0"/>
                <a:cs typeface="Times New Roman" pitchFamily="18" charset="0"/>
              </a:rPr>
              <a:t>Предварительный осмотр необходим при принятии в штат нового работника.  По результатам комплексного обследования работодатель или подписывает с соискателем трудовой договор или отказывает ему в должности. Фактически предварительный осмотр работник проходит единожды – </a:t>
            </a:r>
            <a:r>
              <a:rPr lang="ru-RU" sz="2200" b="1" dirty="0">
                <a:latin typeface="Times New Roman" pitchFamily="18" charset="0"/>
                <a:cs typeface="Times New Roman" pitchFamily="18" charset="0"/>
              </a:rPr>
              <a:t>ДО трудоустройства.</a:t>
            </a:r>
          </a:p>
        </p:txBody>
      </p:sp>
    </p:spTree>
    <p:extLst>
      <p:ext uri="{BB962C8B-B14F-4D97-AF65-F5344CB8AC3E}">
        <p14:creationId xmlns:p14="http://schemas.microsoft.com/office/powerpoint/2010/main" val="73036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a:t>
            </a:r>
          </a:p>
        </p:txBody>
      </p:sp>
      <p:sp>
        <p:nvSpPr>
          <p:cNvPr id="3" name="Текст 2"/>
          <p:cNvSpPr>
            <a:spLocks noGrp="1"/>
          </p:cNvSpPr>
          <p:nvPr>
            <p:ph type="body" idx="1"/>
          </p:nvPr>
        </p:nvSpPr>
        <p:spPr>
          <a:xfrm>
            <a:off x="533399" y="914400"/>
            <a:ext cx="8077200" cy="5539978"/>
          </a:xfrm>
        </p:spPr>
        <p:txBody>
          <a:bodyPr/>
          <a:lstStyle/>
          <a:p>
            <a:r>
              <a:rPr lang="ru-RU" sz="1800" dirty="0">
                <a:latin typeface="Times New Roman" pitchFamily="18" charset="0"/>
                <a:cs typeface="Times New Roman" pitchFamily="18" charset="0"/>
              </a:rPr>
              <a:t>В первую очередь в проведении медицинских осмотров заинтересованы работодатели. Предварительные медосмотры позволяют еще на этапе подбора персонала удостовериться, что у соискателя нет медицинских противопоказаний для занятия должности, на которую он претендует.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Вторая заинтересованная сторона – сам работник. После получения медицинского заключения он сможет удостовериться, что работа не будет для него слишком тяжелой и травмирующей.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Еще одна цель предварительных осмотров – обеспечение эпидемиологической безопасности. Медосмотры позволяют своевременно выявить болезни, которые могут повлечь за собой распространение инфекции среди коллег соискателя или окружающих.  Например, у сотрудников, работающих с пищевыми продуктами не должно быть кишечной инфекции, грибковых или венерических болезней.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Противопоказаниями для работы могут стать не только инфекционные заболевания, но и тяжелые психические расстройства, воспалительные заболевания ЦНС с функциональными нарушениями. Так, работа людей с нестабильной психикой должности учителя, социального работника, воспитателя, водителя и пр. создает дополнительные риски для окружающих. </a:t>
            </a:r>
          </a:p>
        </p:txBody>
      </p:sp>
    </p:spTree>
    <p:extLst>
      <p:ext uri="{BB962C8B-B14F-4D97-AF65-F5344CB8AC3E}">
        <p14:creationId xmlns:p14="http://schemas.microsoft.com/office/powerpoint/2010/main" val="153259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2400"/>
            <a:ext cx="7829499" cy="430887"/>
          </a:xfrm>
        </p:spPr>
        <p:txBody>
          <a:bodyPr/>
          <a:lstStyle/>
          <a:p>
            <a:pPr algn="ctr"/>
            <a:r>
              <a:rPr lang="ru-RU" sz="2800" dirty="0">
                <a:solidFill>
                  <a:schemeClr val="accent2">
                    <a:lumMod val="75000"/>
                  </a:schemeClr>
                </a:solidFill>
                <a:latin typeface="Times New Roman" pitchFamily="18" charset="0"/>
                <a:cs typeface="Times New Roman" pitchFamily="18" charset="0"/>
              </a:rPr>
              <a:t>Кто проходит предварительный медосмотр</a:t>
            </a:r>
          </a:p>
        </p:txBody>
      </p:sp>
      <p:sp>
        <p:nvSpPr>
          <p:cNvPr id="3" name="Подзаголовок 2"/>
          <p:cNvSpPr>
            <a:spLocks noGrp="1"/>
          </p:cNvSpPr>
          <p:nvPr>
            <p:ph type="subTitle" idx="4"/>
          </p:nvPr>
        </p:nvSpPr>
        <p:spPr>
          <a:xfrm>
            <a:off x="609600" y="762000"/>
            <a:ext cx="7848600" cy="4616648"/>
          </a:xfrm>
        </p:spPr>
        <p:txBody>
          <a:bodyPr/>
          <a:lstStyle/>
          <a:p>
            <a:r>
              <a:rPr lang="ru-RU" dirty="0">
                <a:latin typeface="Times New Roman" pitchFamily="18" charset="0"/>
                <a:cs typeface="Times New Roman" pitchFamily="18" charset="0"/>
              </a:rPr>
              <a:t>Проходить предварительные медосмотры необходимо практически всем работникам. Категории сотрудников, в отношении которых вводятся обязательные предварительные осмотры, перечислены в ст.213 Трудового кодекса.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В указанный перечень входят работники: </a:t>
            </a:r>
          </a:p>
          <a:p>
            <a:pPr marL="342900" indent="-342900">
              <a:buFont typeface="Arial" pitchFamily="34" charset="0"/>
              <a:buChar char="•"/>
            </a:pPr>
            <a:r>
              <a:rPr lang="ru-RU" dirty="0">
                <a:latin typeface="Times New Roman" pitchFamily="18" charset="0"/>
                <a:cs typeface="Times New Roman" pitchFamily="18" charset="0"/>
              </a:rPr>
              <a:t>пищевой промышленности; </a:t>
            </a:r>
          </a:p>
          <a:p>
            <a:pPr marL="342900" indent="-342900">
              <a:buFont typeface="Arial" pitchFamily="34" charset="0"/>
              <a:buChar char="•"/>
            </a:pPr>
            <a:r>
              <a:rPr lang="ru-RU" dirty="0">
                <a:latin typeface="Times New Roman" pitchFamily="18" charset="0"/>
                <a:cs typeface="Times New Roman" pitchFamily="18" charset="0"/>
              </a:rPr>
              <a:t>общественного питания; </a:t>
            </a:r>
          </a:p>
          <a:p>
            <a:pPr marL="342900" indent="-342900">
              <a:buFont typeface="Arial" pitchFamily="34" charset="0"/>
              <a:buChar char="•"/>
            </a:pPr>
            <a:r>
              <a:rPr lang="ru-RU" dirty="0">
                <a:latin typeface="Times New Roman" pitchFamily="18" charset="0"/>
                <a:cs typeface="Times New Roman" pitchFamily="18" charset="0"/>
              </a:rPr>
              <a:t>торговли; </a:t>
            </a:r>
          </a:p>
          <a:p>
            <a:pPr marL="342900" indent="-342900">
              <a:buFont typeface="Arial" pitchFamily="34" charset="0"/>
              <a:buChar char="•"/>
            </a:pPr>
            <a:r>
              <a:rPr lang="ru-RU" dirty="0">
                <a:latin typeface="Times New Roman" pitchFamily="18" charset="0"/>
                <a:cs typeface="Times New Roman" pitchFamily="18" charset="0"/>
              </a:rPr>
              <a:t>медицинской сферы; </a:t>
            </a:r>
          </a:p>
          <a:p>
            <a:pPr marL="342900" indent="-342900">
              <a:buFont typeface="Arial" pitchFamily="34" charset="0"/>
              <a:buChar char="•"/>
            </a:pPr>
            <a:r>
              <a:rPr lang="ru-RU" dirty="0">
                <a:latin typeface="Times New Roman" pitchFamily="18" charset="0"/>
                <a:cs typeface="Times New Roman" pitchFamily="18" charset="0"/>
              </a:rPr>
              <a:t>сотрудники лечебно-профилактических и детских учреждений;</a:t>
            </a:r>
          </a:p>
          <a:p>
            <a:pPr marL="342900" indent="-342900">
              <a:buFont typeface="Arial" pitchFamily="34" charset="0"/>
              <a:buChar char="•"/>
            </a:pPr>
            <a:r>
              <a:rPr lang="ru-RU" dirty="0">
                <a:latin typeface="Times New Roman" pitchFamily="18" charset="0"/>
                <a:cs typeface="Times New Roman" pitchFamily="18" charset="0"/>
              </a:rPr>
              <a:t>задействованные на работах с вредными и опасными условиями труда, на подземных работах; </a:t>
            </a:r>
          </a:p>
          <a:p>
            <a:pPr marL="342900" indent="-342900">
              <a:buFont typeface="Arial" pitchFamily="34" charset="0"/>
              <a:buChar char="•"/>
            </a:pPr>
            <a:r>
              <a:rPr lang="ru-RU" dirty="0">
                <a:latin typeface="Times New Roman" pitchFamily="18" charset="0"/>
                <a:cs typeface="Times New Roman" pitchFamily="18" charset="0"/>
              </a:rPr>
              <a:t>водители (лица, чья деятельность связана с управлением транспорта).</a:t>
            </a:r>
          </a:p>
        </p:txBody>
      </p:sp>
    </p:spTree>
    <p:extLst>
      <p:ext uri="{BB962C8B-B14F-4D97-AF65-F5344CB8AC3E}">
        <p14:creationId xmlns:p14="http://schemas.microsoft.com/office/powerpoint/2010/main" val="432189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5539978"/>
          </a:xfrm>
        </p:spPr>
        <p:txBody>
          <a:bodyPr/>
          <a:lstStyle/>
          <a:p>
            <a:r>
              <a:rPr lang="ru-RU" dirty="0">
                <a:latin typeface="Times New Roman" pitchFamily="18" charset="0"/>
                <a:cs typeface="Times New Roman" pitchFamily="18" charset="0"/>
              </a:rPr>
              <a:t>Для определения перечня должностей,  перед трудоустройством на которые работники должны пройти медосмотры, охрана труда проводит на предприятии специальную оценку охраны труда (СОУТ).  Порядок проведения СОУТ утвержден ФЗ-426 от 2013 года «О специальной оценке условий труда».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 основании СОУТ ранее готовился список контингентов, которые должны пройти предварительный медицинский осмотр, для Роспотребнадзора.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С 2021 года список контингентов не формируется. Теперь работодатель готовит перечень тех должностей, которые попадают под обязательную медицинскую проверку. </a:t>
            </a:r>
          </a:p>
          <a:p>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Форма данного списка в Свердловской области приведена в Приложении N 2 к Приказу Министерства здравоохранения Свердловской области от 31 марта 2021 г. N 633-п</a:t>
            </a:r>
          </a:p>
          <a:p>
            <a:endParaRPr lang="ru-RU"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3315037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6734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4616648"/>
          </a:xfrm>
        </p:spPr>
        <p:txBody>
          <a:bodyPr/>
          <a:lstStyle/>
          <a:p>
            <a:r>
              <a:rPr lang="ru-RU" b="1" i="1" dirty="0">
                <a:latin typeface="Times New Roman" pitchFamily="18" charset="0"/>
                <a:cs typeface="Times New Roman" pitchFamily="18" charset="0"/>
              </a:rPr>
              <a:t>В соответствии с Прил. 1 к Приказу Министерства здравоохранения Свердловской области от 31 марта 2021 г. N 633-п</a:t>
            </a:r>
          </a:p>
          <a:p>
            <a:r>
              <a:rPr lang="ru-RU" b="1" i="1" dirty="0">
                <a:latin typeface="Times New Roman" pitchFamily="18" charset="0"/>
                <a:cs typeface="Times New Roman" pitchFamily="18" charset="0"/>
              </a:rPr>
              <a:t>списки работников для прохождения ПРЕДВАРИТЕЛЬНОГО медицинского осмотра направлять в Роспотребнадзор не требуется.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 новым правилам медосмотр проводится независимо от класса условий труда, только на основании СОУТ.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Но даже если СОУТ в организации не проводилась, то специалист по охране труда должен воспользоваться результатами производственного контроля и учесть сведения из эксплуатационной документации на материалы и сырье.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То есть </a:t>
            </a:r>
            <a:r>
              <a:rPr lang="ru-RU" dirty="0" err="1">
                <a:latin typeface="Times New Roman" pitchFamily="18" charset="0"/>
                <a:cs typeface="Times New Roman" pitchFamily="18" charset="0"/>
              </a:rPr>
              <a:t>непроведение</a:t>
            </a:r>
            <a:r>
              <a:rPr lang="ru-RU" dirty="0">
                <a:latin typeface="Times New Roman" pitchFamily="18" charset="0"/>
                <a:cs typeface="Times New Roman" pitchFamily="18" charset="0"/>
              </a:rPr>
              <a:t> СОУТ не становится основанием, чтобы не направлять соискателя на проведение медосмотра</a:t>
            </a:r>
          </a:p>
        </p:txBody>
      </p:sp>
    </p:spTree>
    <p:extLst>
      <p:ext uri="{BB962C8B-B14F-4D97-AF65-F5344CB8AC3E}">
        <p14:creationId xmlns:p14="http://schemas.microsoft.com/office/powerpoint/2010/main" val="188034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предварительного медосмотра</a:t>
            </a:r>
          </a:p>
        </p:txBody>
      </p:sp>
      <p:sp>
        <p:nvSpPr>
          <p:cNvPr id="3" name="Текст 2"/>
          <p:cNvSpPr>
            <a:spLocks noGrp="1"/>
          </p:cNvSpPr>
          <p:nvPr>
            <p:ph type="body" idx="1"/>
          </p:nvPr>
        </p:nvSpPr>
        <p:spPr>
          <a:xfrm>
            <a:off x="533399" y="1219200"/>
            <a:ext cx="8077200" cy="4770537"/>
          </a:xfrm>
        </p:spPr>
        <p:txBody>
          <a:bodyPr/>
          <a:lstStyle/>
          <a:p>
            <a:r>
              <a:rPr lang="ru-RU" b="1" dirty="0">
                <a:latin typeface="Times New Roman" pitchFamily="18" charset="0"/>
                <a:cs typeface="Times New Roman" pitchFamily="18" charset="0"/>
              </a:rPr>
              <a:t>Со стороны работодателя</a:t>
            </a:r>
          </a:p>
          <a:p>
            <a:r>
              <a:rPr lang="ru-RU" sz="1800" dirty="0">
                <a:solidFill>
                  <a:srgbClr val="111111"/>
                </a:solidFill>
                <a:latin typeface="Times New Roman" pitchFamily="18" charset="0"/>
                <a:cs typeface="Times New Roman" pitchFamily="18" charset="0"/>
              </a:rPr>
              <a:t>За организацию предварительного медицинского осмотра отвечает работодатель. </a:t>
            </a:r>
          </a:p>
          <a:p>
            <a:r>
              <a:rPr lang="ru-RU" sz="1800" dirty="0">
                <a:solidFill>
                  <a:srgbClr val="111111"/>
                </a:solidFill>
                <a:latin typeface="Times New Roman" pitchFamily="18" charset="0"/>
                <a:cs typeface="Times New Roman" pitchFamily="18" charset="0"/>
              </a:rPr>
              <a:t>В его задачи входит: </a:t>
            </a:r>
          </a:p>
          <a:p>
            <a:r>
              <a:rPr lang="ru-RU" sz="1800" dirty="0">
                <a:solidFill>
                  <a:srgbClr val="111111"/>
                </a:solidFill>
                <a:latin typeface="Times New Roman" pitchFamily="18" charset="0"/>
                <a:cs typeface="Times New Roman" pitchFamily="18" charset="0"/>
              </a:rPr>
              <a:t>1. Утверждение приказа о проведении предварительного осмотра. Приказ оформляется в произвольном порядке, но должен содержать указание на перечень ответственных лиц за проведение медосмотра. </a:t>
            </a:r>
          </a:p>
          <a:p>
            <a:r>
              <a:rPr lang="ru-RU" sz="1800" dirty="0">
                <a:solidFill>
                  <a:srgbClr val="111111"/>
                </a:solidFill>
                <a:latin typeface="Times New Roman" pitchFamily="18" charset="0"/>
                <a:cs typeface="Times New Roman" pitchFamily="18" charset="0"/>
              </a:rPr>
              <a:t>2. Подготовка и утверждение списка должностей для прохождения предварительного осмотра. </a:t>
            </a:r>
          </a:p>
          <a:p>
            <a:r>
              <a:rPr lang="ru-RU" sz="1800" dirty="0">
                <a:solidFill>
                  <a:srgbClr val="111111"/>
                </a:solidFill>
                <a:latin typeface="Times New Roman" pitchFamily="18" charset="0"/>
                <a:cs typeface="Times New Roman" pitchFamily="18" charset="0"/>
              </a:rPr>
              <a:t>3. Заключение договора с лицензированной организацией на проведение предварительного медицинского осмотра сотрудника(</a:t>
            </a:r>
            <a:r>
              <a:rPr lang="ru-RU" sz="1800" dirty="0" err="1">
                <a:solidFill>
                  <a:srgbClr val="111111"/>
                </a:solidFill>
                <a:latin typeface="Times New Roman" pitchFamily="18" charset="0"/>
                <a:cs typeface="Times New Roman" pitchFamily="18" charset="0"/>
              </a:rPr>
              <a:t>ов</a:t>
            </a:r>
            <a:r>
              <a:rPr lang="ru-RU" sz="1800" dirty="0">
                <a:solidFill>
                  <a:srgbClr val="111111"/>
                </a:solidFill>
                <a:latin typeface="Times New Roman" pitchFamily="18" charset="0"/>
                <a:cs typeface="Times New Roman" pitchFamily="18" charset="0"/>
              </a:rPr>
              <a:t>). </a:t>
            </a:r>
          </a:p>
          <a:p>
            <a:r>
              <a:rPr lang="ru-RU" sz="1800" dirty="0">
                <a:solidFill>
                  <a:srgbClr val="111111"/>
                </a:solidFill>
                <a:latin typeface="Times New Roman" pitchFamily="18" charset="0"/>
                <a:cs typeface="Times New Roman" pitchFamily="18" charset="0"/>
              </a:rPr>
              <a:t>4. Оформление направления на медицинский осмотр и выдача соискателям под личную подпись. </a:t>
            </a:r>
          </a:p>
          <a:p>
            <a:r>
              <a:rPr lang="ru-RU" sz="1800" dirty="0">
                <a:solidFill>
                  <a:srgbClr val="111111"/>
                </a:solidFill>
                <a:latin typeface="Times New Roman" pitchFamily="18" charset="0"/>
                <a:cs typeface="Times New Roman" pitchFamily="18" charset="0"/>
              </a:rPr>
              <a:t>5. Получение результатов прохождения осмотра в виде медицинского заключения. </a:t>
            </a:r>
          </a:p>
          <a:p>
            <a:r>
              <a:rPr lang="ru-RU" sz="1800" dirty="0">
                <a:solidFill>
                  <a:srgbClr val="111111"/>
                </a:solidFill>
                <a:latin typeface="Times New Roman" pitchFamily="18" charset="0"/>
                <a:cs typeface="Times New Roman" pitchFamily="18" charset="0"/>
              </a:rPr>
              <a:t>6. Заключение трудового договора с соискателем и оформление с ним трудового договора.</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62681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1127</TotalTime>
  <Words>2688</Words>
  <Application>Microsoft Office PowerPoint</Application>
  <PresentationFormat>Экран (4:3)</PresentationFormat>
  <Paragraphs>211</Paragraphs>
  <Slides>27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Arial Black</vt:lpstr>
      <vt:lpstr>Calibri</vt:lpstr>
      <vt:lpstr>Times New Roman</vt:lpstr>
      <vt:lpstr>Office Theme</vt:lpstr>
      <vt:lpstr>Красноуфимский отдел Управления Роспотребнадзора по Свердловской области</vt:lpstr>
      <vt:lpstr>Нормативная база</vt:lpstr>
      <vt:lpstr>Предварительные медицинские осмотры</vt:lpstr>
      <vt:lpstr>Цели проведения</vt:lpstr>
      <vt:lpstr>Кто проходит предварительный медосмотр</vt:lpstr>
      <vt:lpstr>Определение подлежащих контингентов</vt:lpstr>
      <vt:lpstr>Презентация PowerPoint</vt:lpstr>
      <vt:lpstr>Определение подлежащих контингентов</vt:lpstr>
      <vt:lpstr>Порядок проведения предварительного медосмотра</vt:lpstr>
      <vt:lpstr>Порядок проведения предварительного медосмотра</vt:lpstr>
      <vt:lpstr>Периодические медицинские осмотры</vt:lpstr>
      <vt:lpstr>Цели проведения </vt:lpstr>
      <vt:lpstr>Цели проведения </vt:lpstr>
      <vt:lpstr>Кто проходит предварительный медосмотр</vt:lpstr>
      <vt:lpstr>Определение подлежащих контингентов</vt:lpstr>
      <vt:lpstr>Определение подлежащих контингентов</vt:lpstr>
      <vt:lpstr>Определение подлежащих контингентов</vt:lpstr>
      <vt:lpstr>Определение подлежащих контингентов</vt:lpstr>
      <vt:lpstr>Определение подлежащих контингентов</vt:lpstr>
      <vt:lpstr>Презентация PowerPoint</vt:lpstr>
      <vt:lpstr>Направление документов в Роспотребнадзор и ЛПУ</vt:lpstr>
      <vt:lpstr>Частота периодических медицинских осмотров</vt:lpstr>
      <vt:lpstr>Порядок проведения периодического медицинского осмотра</vt:lpstr>
      <vt:lpstr>Порядок проведения периодического медицинского осмотра</vt:lpstr>
      <vt:lpstr>Порядок проведения периодического медицинского осмотра</vt:lpstr>
      <vt:lpstr>Порядок проведения периодического медицинского осмотра</vt:lpstr>
      <vt:lpstr>Список использованной литературы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Ipatov</dc:creator>
  <cp:lastModifiedBy>IT</cp:lastModifiedBy>
  <cp:revision>163</cp:revision>
  <dcterms:created xsi:type="dcterms:W3CDTF">2018-11-13T09:19:36Z</dcterms:created>
  <dcterms:modified xsi:type="dcterms:W3CDTF">2024-08-13T10:23:26Z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2018-09-21T00:00:00Z</vt:filetime>
  </property>
  <property fmtid="{D5CDD505-2E9C-101B-9397-08002B2CF9AE}" pid="3" name="Creator">
    <vt:lpwstr>Microsoft® Office PowerPoint® 2007</vt:lpwstr>
  </property>
  <property fmtid="{D5CDD505-2E9C-101B-9397-08002B2CF9AE}" pid="4" name="LastSaved">
    <vt:filetime>2018-11-13T00:00:00Z</vt:filetime>
  </property>
</Properties>
</file>